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8" r:id="rId3"/>
    <p:sldId id="277" r:id="rId4"/>
    <p:sldId id="259" r:id="rId5"/>
    <p:sldId id="262" r:id="rId6"/>
    <p:sldId id="263" r:id="rId7"/>
    <p:sldId id="264" r:id="rId8"/>
    <p:sldId id="265" r:id="rId9"/>
    <p:sldId id="266" r:id="rId10"/>
    <p:sldId id="267" r:id="rId11"/>
    <p:sldId id="270" r:id="rId12"/>
    <p:sldId id="268" r:id="rId13"/>
    <p:sldId id="269" r:id="rId14"/>
    <p:sldId id="271" r:id="rId15"/>
    <p:sldId id="273" r:id="rId16"/>
    <p:sldId id="274" r:id="rId17"/>
    <p:sldId id="275" r:id="rId18"/>
    <p:sldId id="276" r:id="rId19"/>
    <p:sldId id="28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Orcutt" initials="MDO" lastIdx="1" clrIdx="0">
    <p:extLst>
      <p:ext uri="{19B8F6BF-5375-455C-9EA6-DF929625EA0E}">
        <p15:presenceInfo xmlns:p15="http://schemas.microsoft.com/office/powerpoint/2012/main" userId="MDOrcu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572F-B821-4740-996F-49B0809C6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B558C-1E73-480A-9045-B7556019A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18A11-ED44-40B2-9E21-E35631B8698B}"/>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AD8A2E00-9BCE-43F1-9BFF-ADC851D73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815DB-1FAB-4AC2-9E7F-AF0DE8DCB0D0}"/>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204388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F5E9-1A82-48B4-AE73-ECD9F4B8CC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27499-4D2E-433F-8F0F-1251F1B36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BD6D2-E90F-4FF0-A113-1250ED087C00}"/>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C57A939A-6751-46A2-B211-D7A230532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DD6BC-965E-4355-85BE-FB1466A6B673}"/>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99895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33F664-8CA1-4F56-8106-AE39595EBC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E40862-455D-4282-915B-66EEF74F17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84A44-9C03-4DFB-A3A3-2D5484E2C783}"/>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C775F417-E0E0-4363-9BA1-06D230453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8A2A4-08D1-44AF-A2F0-0343F4F2E179}"/>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99879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80B7-3030-4324-B44A-F5CA375A7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641D2-D794-4943-B6A3-C37158D7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F8BD8-5F5E-432F-92A8-480437DFB45C}"/>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F337EBB7-7721-43A7-899C-BE4B44CE1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2A8CF-E12E-4146-A88A-7934A4C7C8D3}"/>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123875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7361-10D9-41C8-89DF-84747A4CB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A1E4E7-ABA8-4C62-8710-5CA59A049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BDF0F-CC19-49FD-9E44-C514E09B203F}"/>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AE5A8F93-213D-4B53-ABBF-79212DCB2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77112-ABAE-4C51-81E4-1E16EB5E3C3A}"/>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315206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E553-5108-41E8-8E6B-049C1E612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550DA-CF83-457E-8C37-092CF9C3B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EF7BB-DE2C-4639-937D-270BFFA9F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A2D005-F75A-4B85-B110-B47096E1D396}"/>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6" name="Footer Placeholder 5">
            <a:extLst>
              <a:ext uri="{FF2B5EF4-FFF2-40B4-BE49-F238E27FC236}">
                <a16:creationId xmlns:a16="http://schemas.microsoft.com/office/drawing/2014/main" id="{CF166F27-7295-450D-B493-570BFD7FC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CDA1C-06E4-46EC-B233-0B5CC7D74373}"/>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191192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5188-0646-4974-A49F-88B972617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48E5C7-2121-45E4-A12F-7E987F83D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7B94B-6F9A-4C30-A474-83BD2605D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D107E-38F1-4537-9DF1-014DADA3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A466B-FD80-4ACC-A31B-A90822A65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EED6F-53D7-4AE4-AFDE-6441AD5471FC}"/>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8" name="Footer Placeholder 7">
            <a:extLst>
              <a:ext uri="{FF2B5EF4-FFF2-40B4-BE49-F238E27FC236}">
                <a16:creationId xmlns:a16="http://schemas.microsoft.com/office/drawing/2014/main" id="{E0357DD9-09F8-40E0-BF0F-117B72037A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4C99E-D389-4B86-A93D-6C0589428D0B}"/>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250611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B0FC-31A2-416E-9629-BFF834987C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588D-B985-4EA3-AA31-917FB6C58E0D}"/>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4" name="Footer Placeholder 3">
            <a:extLst>
              <a:ext uri="{FF2B5EF4-FFF2-40B4-BE49-F238E27FC236}">
                <a16:creationId xmlns:a16="http://schemas.microsoft.com/office/drawing/2014/main" id="{D6618416-6E27-456D-A5EE-3F0881279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A7406-512F-4C8B-B801-FDB02FE9563D}"/>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423423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AB97F-D4A6-41D7-9C50-9F43C5FE3E46}"/>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3" name="Footer Placeholder 2">
            <a:extLst>
              <a:ext uri="{FF2B5EF4-FFF2-40B4-BE49-F238E27FC236}">
                <a16:creationId xmlns:a16="http://schemas.microsoft.com/office/drawing/2014/main" id="{6F00182D-A929-41C0-868D-BF4EBDB03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E7689B-93CA-4914-AA2E-5B118EDF25CE}"/>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16524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5328-801D-4066-B7DF-99839CE3E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F46914-8095-46C1-95BB-DF383CDAE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6C741-020A-41C2-B86E-5D984143F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0889B-1DA6-4CF9-A6D7-106F728502F0}"/>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6" name="Footer Placeholder 5">
            <a:extLst>
              <a:ext uri="{FF2B5EF4-FFF2-40B4-BE49-F238E27FC236}">
                <a16:creationId xmlns:a16="http://schemas.microsoft.com/office/drawing/2014/main" id="{A7AFF413-7C91-4D88-AB36-CF91A4C86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3948F-647F-40CA-96BA-2A230528E31D}"/>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18247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56DE-522C-4025-BDA7-2AEAFBCC1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84E5F-0FED-4EF7-9036-20C012D65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A830C-6EEB-4E3F-8559-A0F24C4C5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38E6A-AA63-4EF6-A92B-BAEB467C4E95}"/>
              </a:ext>
            </a:extLst>
          </p:cNvPr>
          <p:cNvSpPr>
            <a:spLocks noGrp="1"/>
          </p:cNvSpPr>
          <p:nvPr>
            <p:ph type="dt" sz="half" idx="10"/>
          </p:nvPr>
        </p:nvSpPr>
        <p:spPr/>
        <p:txBody>
          <a:bodyPr/>
          <a:lstStyle/>
          <a:p>
            <a:fld id="{0E8B5CC9-DB02-40F3-9E41-28B09242C9F5}" type="datetimeFigureOut">
              <a:rPr lang="en-US" smtClean="0"/>
              <a:t>11/10/2020</a:t>
            </a:fld>
            <a:endParaRPr lang="en-US"/>
          </a:p>
        </p:txBody>
      </p:sp>
      <p:sp>
        <p:nvSpPr>
          <p:cNvPr id="6" name="Footer Placeholder 5">
            <a:extLst>
              <a:ext uri="{FF2B5EF4-FFF2-40B4-BE49-F238E27FC236}">
                <a16:creationId xmlns:a16="http://schemas.microsoft.com/office/drawing/2014/main" id="{FB2B76D9-9AD7-46FE-A638-CF6DD7261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4A9C5-323E-48D7-867D-B66DDEB4D8B9}"/>
              </a:ext>
            </a:extLst>
          </p:cNvPr>
          <p:cNvSpPr>
            <a:spLocks noGrp="1"/>
          </p:cNvSpPr>
          <p:nvPr>
            <p:ph type="sldNum" sz="quarter" idx="12"/>
          </p:nvPr>
        </p:nvSpPr>
        <p:spPr/>
        <p:txBody>
          <a:bodyPr/>
          <a:lstStyle/>
          <a:p>
            <a:fld id="{6220B2A7-FE6D-4225-B343-A8E207E749F8}" type="slidenum">
              <a:rPr lang="en-US" smtClean="0"/>
              <a:t>‹#›</a:t>
            </a:fld>
            <a:endParaRPr lang="en-US"/>
          </a:p>
        </p:txBody>
      </p:sp>
    </p:spTree>
    <p:extLst>
      <p:ext uri="{BB962C8B-B14F-4D97-AF65-F5344CB8AC3E}">
        <p14:creationId xmlns:p14="http://schemas.microsoft.com/office/powerpoint/2010/main" val="361375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C6B26-455A-4BDE-9F37-C1F9DF891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B0ED9-0756-43F8-950E-CE5F6EDA3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9E01C-DBF0-439A-897E-4D95E4714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B5CC9-DB02-40F3-9E41-28B09242C9F5}" type="datetimeFigureOut">
              <a:rPr lang="en-US" smtClean="0"/>
              <a:t>11/10/2020</a:t>
            </a:fld>
            <a:endParaRPr lang="en-US"/>
          </a:p>
        </p:txBody>
      </p:sp>
      <p:sp>
        <p:nvSpPr>
          <p:cNvPr id="5" name="Footer Placeholder 4">
            <a:extLst>
              <a:ext uri="{FF2B5EF4-FFF2-40B4-BE49-F238E27FC236}">
                <a16:creationId xmlns:a16="http://schemas.microsoft.com/office/drawing/2014/main" id="{6186D5C3-EBC2-46CC-B44E-13468B6E5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AAD3E-63B2-41C4-AA7D-F5F3BEA9C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0B2A7-FE6D-4225-B343-A8E207E749F8}" type="slidenum">
              <a:rPr lang="en-US" smtClean="0"/>
              <a:t>‹#›</a:t>
            </a:fld>
            <a:endParaRPr lang="en-US"/>
          </a:p>
        </p:txBody>
      </p:sp>
    </p:spTree>
    <p:extLst>
      <p:ext uri="{BB962C8B-B14F-4D97-AF65-F5344CB8AC3E}">
        <p14:creationId xmlns:p14="http://schemas.microsoft.com/office/powerpoint/2010/main" val="183557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shrae.org/technical-resources/filtration-disinfec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yan.yarborough@mckenneys.com" TargetMode="External"/><Relationship Id="rId2" Type="http://schemas.openxmlformats.org/officeDocument/2006/relationships/hyperlink" Target="https://www.ashrae.org/file%20library/about/position%20documents/filtration-and-air-cleaning-pd.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shrae.org/technical-resources/filtration-disinfection"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pot.u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dc.europa.eu/en/geographical-distribution-2019-ncov-ca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tificamerican.com/article/how" TargetMode="External"/><Relationship Id="rId2" Type="http://schemas.openxmlformats.org/officeDocument/2006/relationships/hyperlink" Target="https://www.bbc.com/news/world-53329946"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video.foxnews.com/v/6148387823001"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F3331C1-45FF-4B75-AC8D-CA7BE40468A4}"/>
              </a:ext>
            </a:extLst>
          </p:cNvPr>
          <p:cNvSpPr>
            <a:spLocks noGrp="1"/>
          </p:cNvSpPr>
          <p:nvPr>
            <p:ph type="title"/>
          </p:nvPr>
        </p:nvSpPr>
        <p:spPr>
          <a:xfrm>
            <a:off x="1047280" y="759805"/>
            <a:ext cx="10306520" cy="1325563"/>
          </a:xfrm>
        </p:spPr>
        <p:txBody>
          <a:bodyPr>
            <a:normAutofit fontScale="90000"/>
          </a:bodyPr>
          <a:lstStyle/>
          <a:p>
            <a:pPr algn="ctr"/>
            <a:r>
              <a:rPr lang="en-US" sz="3200" b="1" dirty="0">
                <a:solidFill>
                  <a:srgbClr val="FFFFFF"/>
                </a:solidFill>
                <a:latin typeface="Arial Black" panose="020B0A04020102020204" pitchFamily="34" charset="0"/>
              </a:rPr>
              <a:t>COVID-19 – Research/Recommendations </a:t>
            </a:r>
            <a:br>
              <a:rPr lang="en-US" sz="3200" b="1" dirty="0">
                <a:solidFill>
                  <a:srgbClr val="FFFFFF"/>
                </a:solidFill>
                <a:latin typeface="Arial Black" panose="020B0A04020102020204" pitchFamily="34" charset="0"/>
              </a:rPr>
            </a:br>
            <a:r>
              <a:rPr lang="en-US" sz="3200" b="1" dirty="0">
                <a:solidFill>
                  <a:srgbClr val="FFFFFF"/>
                </a:solidFill>
                <a:latin typeface="Arial Black" panose="020B0A04020102020204" pitchFamily="34" charset="0"/>
              </a:rPr>
              <a:t>a Brief Summary</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by </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Michael D Orcutt, PE, LEED AP</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CosaTron Sales Manager</a:t>
            </a:r>
            <a:br>
              <a:rPr lang="en-US" sz="1300" dirty="0">
                <a:solidFill>
                  <a:srgbClr val="FFFFFF"/>
                </a:solidFill>
              </a:rPr>
            </a:br>
            <a:endParaRPr lang="en-US" sz="1300" dirty="0">
              <a:solidFill>
                <a:srgbClr val="FFFFFF"/>
              </a:solidFill>
            </a:endParaRPr>
          </a:p>
        </p:txBody>
      </p:sp>
      <p:sp>
        <p:nvSpPr>
          <p:cNvPr id="7" name="Content Placeholder 6">
            <a:extLst>
              <a:ext uri="{FF2B5EF4-FFF2-40B4-BE49-F238E27FC236}">
                <a16:creationId xmlns:a16="http://schemas.microsoft.com/office/drawing/2014/main" id="{152DE030-5531-4F41-B531-E907A9797A98}"/>
              </a:ext>
            </a:extLst>
          </p:cNvPr>
          <p:cNvSpPr>
            <a:spLocks noGrp="1"/>
          </p:cNvSpPr>
          <p:nvPr>
            <p:ph idx="1"/>
          </p:nvPr>
        </p:nvSpPr>
        <p:spPr>
          <a:xfrm>
            <a:off x="1354272" y="2318606"/>
            <a:ext cx="4053545" cy="4322426"/>
          </a:xfrm>
        </p:spPr>
        <p:txBody>
          <a:bodyPr>
            <a:normAutofit fontScale="40000" lnSpcReduction="20000"/>
          </a:bodyPr>
          <a:lstStyle/>
          <a:p>
            <a:pPr marL="0" indent="0" algn="ctr">
              <a:buNone/>
            </a:pPr>
            <a:r>
              <a:rPr lang="en-US" sz="4200" b="1" dirty="0">
                <a:latin typeface="Arial Narrow" panose="020B0606020202030204" pitchFamily="34" charset="0"/>
              </a:rPr>
              <a:t>Outline</a:t>
            </a:r>
          </a:p>
          <a:p>
            <a:r>
              <a:rPr lang="en-US" sz="2500" dirty="0">
                <a:latin typeface="Arial Narrow" panose="020B0606020202030204" pitchFamily="34" charset="0"/>
              </a:rPr>
              <a:t>Virus Origin and Progression</a:t>
            </a:r>
          </a:p>
          <a:p>
            <a:r>
              <a:rPr lang="en-US" sz="2500" dirty="0">
                <a:latin typeface="Arial Narrow" panose="020B0606020202030204" pitchFamily="34" charset="0"/>
              </a:rPr>
              <a:t>A Worldwide Pandemic</a:t>
            </a:r>
          </a:p>
          <a:p>
            <a:r>
              <a:rPr lang="en-US" sz="2500" dirty="0">
                <a:latin typeface="Arial Narrow" panose="020B0606020202030204" pitchFamily="34" charset="0"/>
              </a:rPr>
              <a:t>Discovering Details and Recommendations</a:t>
            </a:r>
          </a:p>
          <a:p>
            <a:r>
              <a:rPr lang="en-US" sz="2500" dirty="0">
                <a:latin typeface="Arial Narrow" panose="020B0606020202030204" pitchFamily="34" charset="0"/>
              </a:rPr>
              <a:t>Preventative Measures</a:t>
            </a:r>
          </a:p>
          <a:p>
            <a:r>
              <a:rPr lang="en-US" sz="2500" dirty="0">
                <a:latin typeface="Arial Narrow" panose="020B0606020202030204" pitchFamily="34" charset="0"/>
              </a:rPr>
              <a:t>Transmission and Protection for Groups</a:t>
            </a:r>
          </a:p>
          <a:p>
            <a:r>
              <a:rPr lang="en-US" sz="2500" dirty="0">
                <a:latin typeface="Arial Narrow" panose="020B0606020202030204" pitchFamily="34" charset="0"/>
              </a:rPr>
              <a:t>Additional Research on Airborne Transmission</a:t>
            </a:r>
          </a:p>
          <a:p>
            <a:r>
              <a:rPr lang="en-US" sz="2500" dirty="0">
                <a:latin typeface="Arial Narrow" panose="020B0606020202030204" pitchFamily="34" charset="0"/>
              </a:rPr>
              <a:t>ASHRAE’s Position Document on Infectious Diseases</a:t>
            </a:r>
          </a:p>
          <a:p>
            <a:r>
              <a:rPr lang="en-US" sz="2500" dirty="0">
                <a:latin typeface="Arial Narrow" panose="020B0606020202030204" pitchFamily="34" charset="0"/>
              </a:rPr>
              <a:t>Mechanical System Modifications</a:t>
            </a:r>
          </a:p>
          <a:p>
            <a:r>
              <a:rPr lang="en-US" sz="2500" dirty="0">
                <a:latin typeface="Arial Narrow" panose="020B0606020202030204" pitchFamily="34" charset="0"/>
              </a:rPr>
              <a:t>Filtration and Disinfection Task Force</a:t>
            </a:r>
          </a:p>
          <a:p>
            <a:r>
              <a:rPr lang="en-US" sz="2500" dirty="0">
                <a:latin typeface="Arial Narrow" panose="020B0606020202030204" pitchFamily="34" charset="0"/>
              </a:rPr>
              <a:t>Electronic Air Cleaning Devices (EACDs)</a:t>
            </a:r>
          </a:p>
          <a:p>
            <a:r>
              <a:rPr lang="en-US" sz="2500" dirty="0">
                <a:latin typeface="Arial Narrow" panose="020B0606020202030204" pitchFamily="34" charset="0"/>
              </a:rPr>
              <a:t>CDC Position on Emerging Technology</a:t>
            </a:r>
          </a:p>
          <a:p>
            <a:r>
              <a:rPr lang="en-US" sz="2500" dirty="0">
                <a:latin typeface="Arial Narrow" panose="020B0606020202030204" pitchFamily="34" charset="0"/>
              </a:rPr>
              <a:t>CDC Summary</a:t>
            </a:r>
          </a:p>
          <a:p>
            <a:r>
              <a:rPr lang="en-US" sz="2500" dirty="0">
                <a:latin typeface="Arial Narrow" panose="020B0606020202030204" pitchFamily="34" charset="0"/>
              </a:rPr>
              <a:t>Increased Ventilation</a:t>
            </a:r>
          </a:p>
          <a:p>
            <a:r>
              <a:rPr lang="en-US" sz="2500" dirty="0">
                <a:latin typeface="Arial Narrow" panose="020B0606020202030204" pitchFamily="34" charset="0"/>
              </a:rPr>
              <a:t>Increased Filtration</a:t>
            </a:r>
          </a:p>
          <a:p>
            <a:r>
              <a:rPr lang="en-US" sz="2500" dirty="0">
                <a:latin typeface="Arial Narrow" panose="020B0606020202030204" pitchFamily="34" charset="0"/>
              </a:rPr>
              <a:t>Coagulation – “Growing Particulate Size” for Increased Filtration</a:t>
            </a:r>
          </a:p>
          <a:p>
            <a:r>
              <a:rPr lang="en-US" sz="2500" dirty="0">
                <a:latin typeface="Arial Narrow" panose="020B0606020202030204" pitchFamily="34" charset="0"/>
              </a:rPr>
              <a:t>Coagulation – “Verifying Results”</a:t>
            </a:r>
          </a:p>
          <a:p>
            <a:endParaRPr lang="en-US" sz="1400" dirty="0">
              <a:latin typeface="Arial Narrow" panose="020B0606020202030204" pitchFamily="34" charset="0"/>
            </a:endParaRPr>
          </a:p>
        </p:txBody>
      </p:sp>
      <p:pic>
        <p:nvPicPr>
          <p:cNvPr id="9218" name="Picture 2" descr="See the source image">
            <a:extLst>
              <a:ext uri="{FF2B5EF4-FFF2-40B4-BE49-F238E27FC236}">
                <a16:creationId xmlns:a16="http://schemas.microsoft.com/office/drawing/2014/main" id="{6B0ABCCA-7EBB-4407-BF9F-0E992A83D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793" y="2494450"/>
            <a:ext cx="4905221" cy="352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81267A-5B89-41BE-B27E-5A433A5BDE4D}"/>
              </a:ext>
            </a:extLst>
          </p:cNvPr>
          <p:cNvSpPr>
            <a:spLocks noGrp="1"/>
          </p:cNvSpPr>
          <p:nvPr>
            <p:ph type="title"/>
          </p:nvPr>
        </p:nvSpPr>
        <p:spPr>
          <a:xfrm>
            <a:off x="1047280" y="759805"/>
            <a:ext cx="10306520" cy="1325563"/>
          </a:xfrm>
        </p:spPr>
        <p:txBody>
          <a:bodyPr>
            <a:normAutofit/>
          </a:bodyPr>
          <a:lstStyle/>
          <a:p>
            <a:r>
              <a:rPr lang="en-US" sz="4000">
                <a:solidFill>
                  <a:srgbClr val="FFFFFF"/>
                </a:solidFill>
                <a:latin typeface="Arial Black" panose="020B0A04020102020204" pitchFamily="34" charset="0"/>
              </a:rPr>
              <a:t>COVID-19 – Mechanical System Modifications</a:t>
            </a:r>
          </a:p>
        </p:txBody>
      </p:sp>
      <p:sp>
        <p:nvSpPr>
          <p:cNvPr id="6" name="Content Placeholder 5">
            <a:extLst>
              <a:ext uri="{FF2B5EF4-FFF2-40B4-BE49-F238E27FC236}">
                <a16:creationId xmlns:a16="http://schemas.microsoft.com/office/drawing/2014/main" id="{427097A2-C12D-4D86-8347-CB114C79B2CC}"/>
              </a:ext>
            </a:extLst>
          </p:cNvPr>
          <p:cNvSpPr>
            <a:spLocks noGrp="1"/>
          </p:cNvSpPr>
          <p:nvPr>
            <p:ph idx="1"/>
          </p:nvPr>
        </p:nvSpPr>
        <p:spPr>
          <a:xfrm>
            <a:off x="1424904" y="2494450"/>
            <a:ext cx="4782372" cy="3563159"/>
          </a:xfrm>
        </p:spPr>
        <p:txBody>
          <a:bodyPr>
            <a:normAutofit/>
          </a:bodyPr>
          <a:lstStyle/>
          <a:p>
            <a:r>
              <a:rPr lang="en-US" sz="1400" dirty="0">
                <a:latin typeface="Arial Narrow" panose="020B0606020202030204" pitchFamily="34" charset="0"/>
              </a:rPr>
              <a:t>In order to address the recommended prevention methods by ASHRAE, many existing systems need to be modified.</a:t>
            </a:r>
          </a:p>
          <a:p>
            <a:r>
              <a:rPr lang="en-US" sz="1400" dirty="0">
                <a:latin typeface="Arial Narrow" panose="020B0606020202030204" pitchFamily="34" charset="0"/>
              </a:rPr>
              <a:t>Some of the recommendations in the Position Document included:</a:t>
            </a:r>
          </a:p>
          <a:p>
            <a:pPr marL="514350" indent="-514350">
              <a:buFont typeface="+mj-lt"/>
              <a:buAutoNum type="arabicPeriod"/>
            </a:pPr>
            <a:r>
              <a:rPr lang="en-US" sz="1400" dirty="0">
                <a:latin typeface="Arial Narrow" panose="020B0606020202030204" pitchFamily="34" charset="0"/>
              </a:rPr>
              <a:t>Increased Ventilation with Effective Airflow Patterns</a:t>
            </a:r>
          </a:p>
          <a:p>
            <a:pPr marL="514350" indent="-514350">
              <a:buFont typeface="+mj-lt"/>
              <a:buAutoNum type="arabicPeriod"/>
            </a:pPr>
            <a:r>
              <a:rPr lang="en-US" sz="1400" dirty="0">
                <a:latin typeface="Arial Narrow" panose="020B0606020202030204" pitchFamily="34" charset="0"/>
              </a:rPr>
              <a:t>Increased Filtration; Using a higher MERV Rated Filters.</a:t>
            </a:r>
          </a:p>
          <a:p>
            <a:pPr marL="514350" indent="-514350">
              <a:buFont typeface="+mj-lt"/>
              <a:buAutoNum type="arabicPeriod"/>
            </a:pPr>
            <a:r>
              <a:rPr lang="en-US" sz="1400" dirty="0">
                <a:latin typeface="Arial Narrow" panose="020B0606020202030204" pitchFamily="34" charset="0"/>
              </a:rPr>
              <a:t>The use of UVGI Lamps</a:t>
            </a:r>
          </a:p>
          <a:p>
            <a:pPr marL="514350" indent="-514350">
              <a:buFont typeface="+mj-lt"/>
              <a:buAutoNum type="arabicPeriod"/>
            </a:pPr>
            <a:r>
              <a:rPr lang="en-US" sz="1400" dirty="0">
                <a:latin typeface="Arial Narrow" panose="020B0606020202030204" pitchFamily="34" charset="0"/>
              </a:rPr>
              <a:t>Personal Ventilation Devices</a:t>
            </a:r>
          </a:p>
        </p:txBody>
      </p:sp>
      <p:pic>
        <p:nvPicPr>
          <p:cNvPr id="6146" name="Picture 2" descr="See the source image">
            <a:extLst>
              <a:ext uri="{FF2B5EF4-FFF2-40B4-BE49-F238E27FC236}">
                <a16:creationId xmlns:a16="http://schemas.microsoft.com/office/drawing/2014/main" id="{7D5A8785-53EB-453E-B27A-A831E685D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14" y="2416099"/>
            <a:ext cx="4065844" cy="372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9757101-D8A2-48E1-A002-DCD95998734A}"/>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 a Task Force</a:t>
            </a:r>
          </a:p>
        </p:txBody>
      </p:sp>
      <p:sp>
        <p:nvSpPr>
          <p:cNvPr id="3" name="Content Placeholder 2">
            <a:extLst>
              <a:ext uri="{FF2B5EF4-FFF2-40B4-BE49-F238E27FC236}">
                <a16:creationId xmlns:a16="http://schemas.microsoft.com/office/drawing/2014/main" id="{DC9C1F4A-A898-4DA4-8CA5-5725CC3356A6}"/>
              </a:ext>
            </a:extLst>
          </p:cNvPr>
          <p:cNvSpPr>
            <a:spLocks noGrp="1"/>
          </p:cNvSpPr>
          <p:nvPr>
            <p:ph idx="1"/>
          </p:nvPr>
        </p:nvSpPr>
        <p:spPr>
          <a:xfrm>
            <a:off x="1161874" y="2378076"/>
            <a:ext cx="4771755" cy="4240438"/>
          </a:xfrm>
        </p:spPr>
        <p:txBody>
          <a:bodyPr>
            <a:noAutofit/>
          </a:bodyPr>
          <a:lstStyle/>
          <a:p>
            <a:r>
              <a:rPr lang="en-US" sz="1400" dirty="0">
                <a:solidFill>
                  <a:srgbClr val="0563C1"/>
                </a:solidFill>
                <a:latin typeface="Arial Narrow" panose="020B0606020202030204" pitchFamily="34" charset="0"/>
                <a:hlinkClick r:id="rId2">
                  <a:extLst>
                    <a:ext uri="{A12FA001-AC4F-418D-AE19-62706E023703}">
                      <ahyp:hlinkClr xmlns:ahyp="http://schemas.microsoft.com/office/drawing/2018/hyperlinkcolor" val="tx"/>
                    </a:ext>
                  </a:extLst>
                </a:hlinkClick>
              </a:rPr>
              <a:t>https://www.ashrae.org/technical-resources/filtration-disinfection</a:t>
            </a:r>
            <a:endParaRPr lang="en-US" sz="1400" dirty="0">
              <a:latin typeface="Arial Narrow" panose="020B0606020202030204" pitchFamily="34" charset="0"/>
            </a:endParaRPr>
          </a:p>
          <a:p>
            <a:r>
              <a:rPr lang="en-US" sz="1400" dirty="0">
                <a:latin typeface="Arial Narrow" panose="020B0606020202030204" pitchFamily="34" charset="0"/>
              </a:rPr>
              <a:t>ASHRAE has created an Epidemic Task Force to assist with recommendations with regards to the COVID-19 Virus</a:t>
            </a:r>
          </a:p>
          <a:p>
            <a:r>
              <a:rPr lang="en-US" sz="1400" dirty="0">
                <a:latin typeface="Arial Narrow" panose="020B0606020202030204" pitchFamily="34" charset="0"/>
              </a:rPr>
              <a:t>ASHRAE has created a web page that will be updated as new information becomes available regarding their position on filtration and disinfection. The page contains information related to the following categories.</a:t>
            </a:r>
          </a:p>
          <a:p>
            <a:r>
              <a:rPr lang="en-US" sz="1400" b="1" dirty="0">
                <a:latin typeface="Arial Narrow" panose="020B0606020202030204" pitchFamily="34" charset="0"/>
              </a:rPr>
              <a:t>The Task Force focused on many areas including Transmission, Safety, Maintenance, Filtration, Electronic Air Cleaning Devices and More.</a:t>
            </a:r>
            <a:endParaRPr lang="en-US" sz="1400" dirty="0">
              <a:latin typeface="Arial Narrow" panose="020B0606020202030204" pitchFamily="34" charset="0"/>
            </a:endParaRPr>
          </a:p>
        </p:txBody>
      </p:sp>
      <p:pic>
        <p:nvPicPr>
          <p:cNvPr id="7170" name="Picture 2">
            <a:extLst>
              <a:ext uri="{FF2B5EF4-FFF2-40B4-BE49-F238E27FC236}">
                <a16:creationId xmlns:a16="http://schemas.microsoft.com/office/drawing/2014/main" id="{9CD31F0E-E9F6-448F-96F9-759312240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3" r="20062"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D7AE3C3-5CA4-4756-ADF6-1B920312545C}"/>
              </a:ext>
            </a:extLst>
          </p:cNvPr>
          <p:cNvSpPr>
            <a:spLocks noGrp="1"/>
          </p:cNvSpPr>
          <p:nvPr>
            <p:ph type="title"/>
          </p:nvPr>
        </p:nvSpPr>
        <p:spPr>
          <a:xfrm>
            <a:off x="1047280" y="759805"/>
            <a:ext cx="10306520" cy="1325563"/>
          </a:xfrm>
        </p:spPr>
        <p:txBody>
          <a:bodyPr>
            <a:normAutofit fontScale="90000"/>
          </a:bodyPr>
          <a:lstStyle/>
          <a:p>
            <a:r>
              <a:rPr lang="en-US" sz="4000" dirty="0">
                <a:solidFill>
                  <a:srgbClr val="FFFFFF"/>
                </a:solidFill>
                <a:latin typeface="Arial Black" panose="020B0A04020102020204" pitchFamily="34" charset="0"/>
              </a:rPr>
              <a:t>COVID-19 – Filtration – Disinfection - Electronic Air Cleaning Devices (EACDs)</a:t>
            </a:r>
          </a:p>
        </p:txBody>
      </p:sp>
      <p:sp>
        <p:nvSpPr>
          <p:cNvPr id="3" name="Content Placeholder 2">
            <a:extLst>
              <a:ext uri="{FF2B5EF4-FFF2-40B4-BE49-F238E27FC236}">
                <a16:creationId xmlns:a16="http://schemas.microsoft.com/office/drawing/2014/main" id="{93D4CD4D-E1CB-48AE-89EF-B7FF6E54BEB6}"/>
              </a:ext>
            </a:extLst>
          </p:cNvPr>
          <p:cNvSpPr>
            <a:spLocks noGrp="1"/>
          </p:cNvSpPr>
          <p:nvPr>
            <p:ph idx="1"/>
          </p:nvPr>
        </p:nvSpPr>
        <p:spPr>
          <a:xfrm>
            <a:off x="1482962" y="2301261"/>
            <a:ext cx="3823958" cy="4232186"/>
          </a:xfrm>
        </p:spPr>
        <p:txBody>
          <a:bodyPr>
            <a:noAutofit/>
          </a:bodyPr>
          <a:lstStyle/>
          <a:p>
            <a:r>
              <a:rPr lang="en-US" sz="1400" dirty="0">
                <a:latin typeface="Arial Narrow" panose="020B0606020202030204" pitchFamily="34" charset="0"/>
              </a:rPr>
              <a:t>The ASHRAE Position Document on Infectious Diseases did not mention Electronic Air Cleaning Devices (EACDs) other than UVGI Lamps.</a:t>
            </a:r>
          </a:p>
          <a:p>
            <a:r>
              <a:rPr lang="en-US" sz="1400" dirty="0">
                <a:latin typeface="Arial Narrow" panose="020B0606020202030204" pitchFamily="34" charset="0"/>
              </a:rPr>
              <a:t>Other EACDs that are in the 2015 ASHRAE Position Document on Filtration and Air Cleaning that are commonly marketed to clean the air were not mentioned.</a:t>
            </a:r>
          </a:p>
          <a:p>
            <a:pPr marL="514350" indent="-514350">
              <a:buFont typeface="+mj-lt"/>
              <a:buAutoNum type="arabicPeriod"/>
            </a:pPr>
            <a:r>
              <a:rPr lang="en-US" sz="1400" dirty="0">
                <a:latin typeface="Arial Narrow" panose="020B0606020202030204" pitchFamily="34" charset="0"/>
              </a:rPr>
              <a:t>Electrostatic Precipitators </a:t>
            </a:r>
          </a:p>
          <a:p>
            <a:pPr marL="514350" indent="-514350">
              <a:buFont typeface="+mj-lt"/>
              <a:buAutoNum type="arabicPeriod"/>
            </a:pPr>
            <a:r>
              <a:rPr lang="en-US" sz="1400" dirty="0">
                <a:latin typeface="Arial Narrow" panose="020B0606020202030204" pitchFamily="34" charset="0"/>
              </a:rPr>
              <a:t>Ionizers – tube, needle point, bipolar</a:t>
            </a:r>
          </a:p>
          <a:p>
            <a:pPr marL="514350" indent="-514350">
              <a:buFont typeface="+mj-lt"/>
              <a:buAutoNum type="arabicPeriod"/>
            </a:pPr>
            <a:r>
              <a:rPr lang="en-US" sz="1400" dirty="0">
                <a:latin typeface="Arial Narrow" panose="020B0606020202030204" pitchFamily="34" charset="0"/>
              </a:rPr>
              <a:t>Ozone Generators</a:t>
            </a:r>
          </a:p>
          <a:p>
            <a:pPr marL="514350" indent="-514350">
              <a:buFont typeface="+mj-lt"/>
              <a:buAutoNum type="arabicPeriod"/>
            </a:pPr>
            <a:r>
              <a:rPr lang="en-US" sz="1400" dirty="0">
                <a:latin typeface="Arial Narrow" panose="020B0606020202030204" pitchFamily="34" charset="0"/>
              </a:rPr>
              <a:t>Dynamic Air Filters</a:t>
            </a:r>
          </a:p>
          <a:p>
            <a:pPr marL="514350" indent="-514350">
              <a:buFont typeface="+mj-lt"/>
              <a:buAutoNum type="arabicPeriod"/>
            </a:pPr>
            <a:r>
              <a:rPr lang="en-US" sz="1400" dirty="0">
                <a:latin typeface="Arial Narrow" panose="020B0606020202030204" pitchFamily="34" charset="0"/>
              </a:rPr>
              <a:t>Photocatalytic </a:t>
            </a:r>
            <a:r>
              <a:rPr lang="en-US" sz="1400" dirty="0" err="1">
                <a:latin typeface="Arial Narrow" panose="020B0606020202030204" pitchFamily="34" charset="0"/>
              </a:rPr>
              <a:t>Oxidators</a:t>
            </a:r>
            <a:r>
              <a:rPr lang="en-US" sz="1400" dirty="0">
                <a:latin typeface="Arial Narrow" panose="020B0606020202030204" pitchFamily="34" charset="0"/>
              </a:rPr>
              <a:t> (PCOs)</a:t>
            </a:r>
          </a:p>
          <a:p>
            <a:r>
              <a:rPr lang="en-US" sz="1400" dirty="0">
                <a:latin typeface="Arial Narrow" panose="020B0606020202030204" pitchFamily="34" charset="0"/>
              </a:rPr>
              <a:t>Internet Search Images for Electronic Air Cleaning Devices shows a myriad of available products.  </a:t>
            </a:r>
          </a:p>
        </p:txBody>
      </p:sp>
      <p:pic>
        <p:nvPicPr>
          <p:cNvPr id="4" name="Picture 3">
            <a:extLst>
              <a:ext uri="{FF2B5EF4-FFF2-40B4-BE49-F238E27FC236}">
                <a16:creationId xmlns:a16="http://schemas.microsoft.com/office/drawing/2014/main" id="{A22AE619-04C0-4646-AE58-242BC0787A93}"/>
              </a:ext>
            </a:extLst>
          </p:cNvPr>
          <p:cNvPicPr>
            <a:picLocks noChangeAspect="1"/>
          </p:cNvPicPr>
          <p:nvPr/>
        </p:nvPicPr>
        <p:blipFill>
          <a:blip r:embed="rId2"/>
          <a:stretch>
            <a:fillRect/>
          </a:stretch>
        </p:blipFill>
        <p:spPr>
          <a:xfrm>
            <a:off x="5670560" y="2500913"/>
            <a:ext cx="5234819" cy="2076872"/>
          </a:xfrm>
          <a:prstGeom prst="rect">
            <a:avLst/>
          </a:prstGeom>
        </p:spPr>
      </p:pic>
      <p:pic>
        <p:nvPicPr>
          <p:cNvPr id="5" name="Picture 4">
            <a:extLst>
              <a:ext uri="{FF2B5EF4-FFF2-40B4-BE49-F238E27FC236}">
                <a16:creationId xmlns:a16="http://schemas.microsoft.com/office/drawing/2014/main" id="{E146182F-BDDA-4D09-9D0B-31FD2D2C106F}"/>
              </a:ext>
            </a:extLst>
          </p:cNvPr>
          <p:cNvPicPr>
            <a:picLocks noChangeAspect="1"/>
          </p:cNvPicPr>
          <p:nvPr/>
        </p:nvPicPr>
        <p:blipFill>
          <a:blip r:embed="rId3"/>
          <a:stretch>
            <a:fillRect/>
          </a:stretch>
        </p:blipFill>
        <p:spPr>
          <a:xfrm>
            <a:off x="5714102" y="4680829"/>
            <a:ext cx="5234820" cy="1852618"/>
          </a:xfrm>
          <a:prstGeom prst="rect">
            <a:avLst/>
          </a:prstGeom>
        </p:spPr>
      </p:pic>
    </p:spTree>
    <p:extLst>
      <p:ext uri="{BB962C8B-B14F-4D97-AF65-F5344CB8AC3E}">
        <p14:creationId xmlns:p14="http://schemas.microsoft.com/office/powerpoint/2010/main" val="37620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A54B083-9AC6-44BB-9539-092B67A1E780}"/>
              </a:ext>
            </a:extLst>
          </p:cNvPr>
          <p:cNvSpPr>
            <a:spLocks noGrp="1"/>
          </p:cNvSpPr>
          <p:nvPr>
            <p:ph type="title"/>
          </p:nvPr>
        </p:nvSpPr>
        <p:spPr>
          <a:xfrm>
            <a:off x="1047280" y="759805"/>
            <a:ext cx="10306520" cy="1325563"/>
          </a:xfrm>
        </p:spPr>
        <p:txBody>
          <a:bodyPr>
            <a:normAutofit fontScale="90000"/>
          </a:bodyPr>
          <a:lstStyle/>
          <a:p>
            <a:r>
              <a:rPr lang="en-US" sz="4000" dirty="0">
                <a:solidFill>
                  <a:srgbClr val="FFFFFF"/>
                </a:solidFill>
                <a:latin typeface="Arial Black" panose="020B0A04020102020204" pitchFamily="34" charset="0"/>
              </a:rPr>
              <a:t>COVID-19 – Filtration – Disinfection - Electronic Air Cleaning Devices (EACDs)</a:t>
            </a:r>
          </a:p>
        </p:txBody>
      </p:sp>
      <p:sp>
        <p:nvSpPr>
          <p:cNvPr id="3" name="Content Placeholder 2">
            <a:extLst>
              <a:ext uri="{FF2B5EF4-FFF2-40B4-BE49-F238E27FC236}">
                <a16:creationId xmlns:a16="http://schemas.microsoft.com/office/drawing/2014/main" id="{0E4C7CFD-B430-432A-BA08-C3BA62C1A1C0}"/>
              </a:ext>
            </a:extLst>
          </p:cNvPr>
          <p:cNvSpPr>
            <a:spLocks noGrp="1"/>
          </p:cNvSpPr>
          <p:nvPr>
            <p:ph idx="1"/>
          </p:nvPr>
        </p:nvSpPr>
        <p:spPr>
          <a:xfrm>
            <a:off x="1222645" y="2334610"/>
            <a:ext cx="5446287" cy="4556738"/>
          </a:xfrm>
        </p:spPr>
        <p:txBody>
          <a:bodyPr>
            <a:normAutofit/>
          </a:bodyPr>
          <a:lstStyle/>
          <a:p>
            <a:r>
              <a:rPr lang="en-US" sz="1400" dirty="0">
                <a:latin typeface="Arial Narrow" panose="020B0606020202030204" pitchFamily="34" charset="0"/>
              </a:rPr>
              <a:t>S</a:t>
            </a:r>
            <a:r>
              <a:rPr lang="en-US" sz="1400" b="0" i="0" dirty="0">
                <a:effectLst/>
                <a:latin typeface="Arial Narrow" panose="020B0606020202030204" pitchFamily="34" charset="0"/>
              </a:rPr>
              <a:t>everal Bipolar Ionization manufacturers tested their products with the SARS-C0V-2 virus. The published results from Global Plasma Solutions(GPS) are to the right.</a:t>
            </a:r>
          </a:p>
          <a:p>
            <a:r>
              <a:rPr lang="en-US" sz="1400" b="0" i="0" dirty="0">
                <a:effectLst/>
                <a:latin typeface="Arial Narrow" panose="020B0606020202030204" pitchFamily="34" charset="0"/>
              </a:rPr>
              <a:t>Bipolar Ionization is a means of air quality control in your HVAC system that does not rely on particles making their way back to a centralized air handling unit. It works by generating positively and negatively charged ions inside the airstream and dispersing them into a space. These ions then interact with virus particles, dust, pollen and other VOCs (volatile organic compounds), allowing a filter or mask to entrap them more easily. Bipolar ionization enhances the filter or mask’s effectiveness, but does not rely entirely on them to be effective. Older versions of this technology were known for ozone production, but new “needlepoint” ionization technologies have surfaced that claim to have zero ozone production. </a:t>
            </a:r>
            <a:r>
              <a:rPr lang="en-US" sz="1400" b="0" i="0" u="none" strike="noStrike" dirty="0">
                <a:effectLst/>
                <a:latin typeface="Arial Narrow" panose="020B0606020202030204" pitchFamily="34" charset="0"/>
                <a:hlinkClick r:id="rId2"/>
              </a:rPr>
              <a:t>ASHRAE’s position paper</a:t>
            </a:r>
            <a:r>
              <a:rPr lang="en-US" sz="1400" b="0" i="0" dirty="0">
                <a:effectLst/>
                <a:latin typeface="Arial Narrow" panose="020B0606020202030204" pitchFamily="34" charset="0"/>
              </a:rPr>
              <a:t> on the topic refers to these needlepoint ionizers requiring more research, and McKenney’s agrees. </a:t>
            </a:r>
            <a:r>
              <a:rPr lang="en-US" sz="1400" b="1" i="0" dirty="0">
                <a:effectLst/>
                <a:latin typeface="Arial Narrow" panose="020B0606020202030204" pitchFamily="34" charset="0"/>
              </a:rPr>
              <a:t>Bipolar Ionization: Sometimes the Best Defense is a Good Offense Published by: </a:t>
            </a:r>
            <a:r>
              <a:rPr lang="en-US" sz="1400" b="0" i="0" u="none" strike="noStrike" dirty="0">
                <a:effectLst/>
                <a:latin typeface="Arial Narrow" panose="020B0606020202030204" pitchFamily="34" charset="0"/>
                <a:hlinkClick r:id="rId3"/>
              </a:rPr>
              <a:t>Ryan Yarborough</a:t>
            </a:r>
            <a:r>
              <a:rPr lang="en-US" sz="1400" b="0" i="0" dirty="0">
                <a:effectLst/>
                <a:latin typeface="Arial Narrow" panose="020B0606020202030204" pitchFamily="34" charset="0"/>
              </a:rPr>
              <a:t> | June 11th, 2020</a:t>
            </a:r>
          </a:p>
          <a:p>
            <a:endParaRPr lang="en-US" sz="1100" dirty="0">
              <a:latin typeface="Arial Narrow" panose="020B0606020202030204" pitchFamily="34" charset="0"/>
            </a:endParaRPr>
          </a:p>
        </p:txBody>
      </p:sp>
      <p:pic>
        <p:nvPicPr>
          <p:cNvPr id="6" name="Picture 5">
            <a:extLst>
              <a:ext uri="{FF2B5EF4-FFF2-40B4-BE49-F238E27FC236}">
                <a16:creationId xmlns:a16="http://schemas.microsoft.com/office/drawing/2014/main" id="{0E66FDD2-1727-47FF-910F-C927A3CAD0CB}"/>
              </a:ext>
            </a:extLst>
          </p:cNvPr>
          <p:cNvPicPr>
            <a:picLocks noChangeAspect="1"/>
          </p:cNvPicPr>
          <p:nvPr/>
        </p:nvPicPr>
        <p:blipFill>
          <a:blip r:embed="rId4"/>
          <a:stretch>
            <a:fillRect/>
          </a:stretch>
        </p:blipFill>
        <p:spPr>
          <a:xfrm>
            <a:off x="7148147" y="2259623"/>
            <a:ext cx="3707890" cy="4404945"/>
          </a:xfrm>
          <a:prstGeom prst="rect">
            <a:avLst/>
          </a:prstGeom>
        </p:spPr>
      </p:pic>
    </p:spTree>
    <p:extLst>
      <p:ext uri="{BB962C8B-B14F-4D97-AF65-F5344CB8AC3E}">
        <p14:creationId xmlns:p14="http://schemas.microsoft.com/office/powerpoint/2010/main" val="37845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 CDC Position Emerging Technology</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222644" y="2287146"/>
            <a:ext cx="5143779" cy="4481349"/>
          </a:xfrm>
        </p:spPr>
        <p:txBody>
          <a:bodyPr>
            <a:normAutofit/>
          </a:bodyPr>
          <a:lstStyle/>
          <a:p>
            <a:r>
              <a:rPr lang="en-US" sz="1400" dirty="0">
                <a:latin typeface="Arial Narrow" panose="020B0606020202030204" pitchFamily="34" charset="0"/>
              </a:rPr>
              <a:t>As additional research was presented,  ASHRAE updated their information regarding their task force findings.  Some information was specific regarding advertised test results.</a:t>
            </a:r>
            <a:endParaRPr lang="en-US" sz="1400" i="0" dirty="0">
              <a:effectLst/>
              <a:latin typeface="Arial Narrow" panose="020B0606020202030204" pitchFamily="34" charset="0"/>
            </a:endParaRPr>
          </a:p>
          <a:p>
            <a:r>
              <a:rPr lang="en-US" sz="1400" i="0" dirty="0">
                <a:effectLst/>
                <a:latin typeface="Arial Narrow" panose="020B0606020202030204" pitchFamily="34" charset="0"/>
              </a:rPr>
              <a:t>ASHRAE does not currently have a Society position on bipolar ionization. However, the ASHRAE ETF did reach out to CDC for their position on the technology. </a:t>
            </a:r>
          </a:p>
          <a:p>
            <a:r>
              <a:rPr lang="en-US" sz="1400" b="1" dirty="0">
                <a:latin typeface="Arial Narrow" panose="020B0606020202030204" pitchFamily="34" charset="0"/>
              </a:rPr>
              <a:t>CDC’s Position made several points:</a:t>
            </a:r>
          </a:p>
          <a:p>
            <a:pPr>
              <a:buFont typeface="+mj-lt"/>
              <a:buAutoNum type="arabicPeriod"/>
            </a:pPr>
            <a:r>
              <a:rPr lang="en-US" sz="1400" dirty="0">
                <a:latin typeface="Arial Narrow" panose="020B0606020202030204" pitchFamily="34" charset="0"/>
              </a:rPr>
              <a:t>The equipment used should meet the UL2998 </a:t>
            </a:r>
            <a:r>
              <a:rPr lang="en-US" sz="1400" dirty="0">
                <a:effectLst/>
                <a:latin typeface="Arial Narrow" panose="020B0606020202030204" pitchFamily="34" charset="0"/>
              </a:rPr>
              <a:t>standard certification (Environmental Claim Validation Procedure (ECVP) for Zero Ozone Emissions from Air Cleaners) which is intended to validate that no harmful levels of ozone are produced.</a:t>
            </a:r>
            <a:endParaRPr lang="en-US" sz="1400" dirty="0">
              <a:latin typeface="Arial Narrow" panose="020B0606020202030204" pitchFamily="34" charset="0"/>
            </a:endParaRPr>
          </a:p>
          <a:p>
            <a:pPr>
              <a:buFont typeface="+mj-lt"/>
              <a:buAutoNum type="arabicPeriod"/>
            </a:pPr>
            <a:r>
              <a:rPr lang="en-US" sz="1400" dirty="0">
                <a:effectLst/>
                <a:latin typeface="Arial Narrow" panose="020B0606020202030204" pitchFamily="34" charset="0"/>
              </a:rPr>
              <a:t>This is not to imply that the technology doesn’t work as advertised, only that in the absence of an established body of evidence reflecting proven efficacy under as-used conditions, the technology is still considered by many to be an “emerging technology”.</a:t>
            </a:r>
            <a:endParaRPr lang="en-US" sz="1400" dirty="0">
              <a:latin typeface="Arial Narrow" panose="020B0606020202030204" pitchFamily="34" charset="0"/>
            </a:endParaRPr>
          </a:p>
          <a:p>
            <a:pPr>
              <a:buFont typeface="+mj-lt"/>
              <a:buAutoNum type="arabicPeriod"/>
            </a:pPr>
            <a:r>
              <a:rPr lang="en-US" sz="1400" dirty="0">
                <a:latin typeface="Arial Narrow" panose="020B0606020202030204" pitchFamily="34" charset="0"/>
              </a:rPr>
              <a:t>“Preferably, the documented performance data under as-used conditions should be available from multiple sources, some of which should be independent, third party sources.” </a:t>
            </a:r>
            <a:r>
              <a:rPr lang="en-US" sz="800" dirty="0">
                <a:hlinkClick r:id="rId2"/>
              </a:rPr>
              <a:t>https://www.ashrae.org/technical-resources/filtration-disinfection</a:t>
            </a:r>
            <a:endParaRPr lang="en-US" sz="800" b="1" i="1" dirty="0">
              <a:latin typeface="akzidenz-grotesk"/>
            </a:endParaRPr>
          </a:p>
          <a:p>
            <a:pPr>
              <a:buFont typeface="+mj-lt"/>
              <a:buAutoNum type="arabicPeriod"/>
            </a:pPr>
            <a:endParaRPr lang="en-US" sz="800" b="0" i="0" dirty="0">
              <a:effectLst/>
              <a:latin typeface="akzidenz-grotesk"/>
            </a:endParaRPr>
          </a:p>
          <a:p>
            <a:endParaRPr lang="en-US" sz="800" dirty="0"/>
          </a:p>
        </p:txBody>
      </p:sp>
      <p:pic>
        <p:nvPicPr>
          <p:cNvPr id="6" name="Picture 5">
            <a:extLst>
              <a:ext uri="{FF2B5EF4-FFF2-40B4-BE49-F238E27FC236}">
                <a16:creationId xmlns:a16="http://schemas.microsoft.com/office/drawing/2014/main" id="{611190E9-A9FF-4B33-89EF-4CD0DD147154}"/>
              </a:ext>
            </a:extLst>
          </p:cNvPr>
          <p:cNvPicPr>
            <a:picLocks noChangeAspect="1"/>
          </p:cNvPicPr>
          <p:nvPr/>
        </p:nvPicPr>
        <p:blipFill>
          <a:blip r:embed="rId3"/>
          <a:stretch>
            <a:fillRect/>
          </a:stretch>
        </p:blipFill>
        <p:spPr>
          <a:xfrm>
            <a:off x="7653647" y="2354089"/>
            <a:ext cx="3401475" cy="1843843"/>
          </a:xfrm>
          <a:prstGeom prst="rect">
            <a:avLst/>
          </a:prstGeom>
        </p:spPr>
      </p:pic>
      <p:pic>
        <p:nvPicPr>
          <p:cNvPr id="7" name="Picture 6">
            <a:extLst>
              <a:ext uri="{FF2B5EF4-FFF2-40B4-BE49-F238E27FC236}">
                <a16:creationId xmlns:a16="http://schemas.microsoft.com/office/drawing/2014/main" id="{AF874BB1-2023-4852-827E-EB00E99F96A1}"/>
              </a:ext>
            </a:extLst>
          </p:cNvPr>
          <p:cNvPicPr>
            <a:picLocks noChangeAspect="1"/>
          </p:cNvPicPr>
          <p:nvPr/>
        </p:nvPicPr>
        <p:blipFill>
          <a:blip r:embed="rId4"/>
          <a:stretch>
            <a:fillRect/>
          </a:stretch>
        </p:blipFill>
        <p:spPr>
          <a:xfrm rot="10800000" flipV="1">
            <a:off x="7653647" y="4332648"/>
            <a:ext cx="3406240" cy="1997128"/>
          </a:xfrm>
          <a:prstGeom prst="rect">
            <a:avLst/>
          </a:prstGeom>
        </p:spPr>
      </p:pic>
    </p:spTree>
    <p:extLst>
      <p:ext uri="{BB962C8B-B14F-4D97-AF65-F5344CB8AC3E}">
        <p14:creationId xmlns:p14="http://schemas.microsoft.com/office/powerpoint/2010/main" val="25825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 CDC Summary</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424903" y="2494450"/>
            <a:ext cx="5369109" cy="4042631"/>
          </a:xfrm>
        </p:spPr>
        <p:txBody>
          <a:bodyPr>
            <a:normAutofit/>
          </a:bodyPr>
          <a:lstStyle/>
          <a:p>
            <a:r>
              <a:rPr lang="en-US" sz="1400" dirty="0">
                <a:latin typeface="Arial Narrow" panose="020B0606020202030204" pitchFamily="34" charset="0"/>
              </a:rPr>
              <a:t>The CDCs Position highlighted several points.  They were not doubting the test results of the technology used, only the fact that the testing did not consist of multiple third-party independent studies from in environment  studies.</a:t>
            </a:r>
          </a:p>
          <a:p>
            <a:r>
              <a:rPr lang="en-US" sz="1400" dirty="0">
                <a:latin typeface="Arial Narrow" panose="020B0606020202030204" pitchFamily="34" charset="0"/>
              </a:rPr>
              <a:t>The CDC stated that the equipment used should meet the UL2998 </a:t>
            </a:r>
            <a:r>
              <a:rPr lang="en-US" sz="1400" dirty="0">
                <a:effectLst/>
                <a:latin typeface="Arial Narrow" panose="020B0606020202030204" pitchFamily="34" charset="0"/>
              </a:rPr>
              <a:t>standard certification (Environmental Claim Validation Procedure (ECVP) for Zero Ozone Emissions from Air Cleaners) which is intended to validate that no harmful levels of ozone are produced. </a:t>
            </a:r>
          </a:p>
          <a:p>
            <a:r>
              <a:rPr lang="en-US" sz="1400" dirty="0">
                <a:latin typeface="Arial Narrow" panose="020B0606020202030204" pitchFamily="34" charset="0"/>
                <a:hlinkClick r:id="rId2"/>
              </a:rPr>
              <a:t>www.spot.ul.com</a:t>
            </a:r>
            <a:r>
              <a:rPr lang="en-US" sz="1400" dirty="0">
                <a:latin typeface="Arial Narrow" panose="020B0606020202030204" pitchFamily="34" charset="0"/>
              </a:rPr>
              <a:t> lists the equipment that has passed the current UL2998 Standard at </a:t>
            </a:r>
            <a:r>
              <a:rPr lang="en-US" sz="1400" dirty="0">
                <a:effectLst/>
                <a:latin typeface="Arial Narrow" panose="020B0606020202030204" pitchFamily="34" charset="0"/>
              </a:rPr>
              <a:t>0.005 ppm.</a:t>
            </a:r>
          </a:p>
          <a:p>
            <a:r>
              <a:rPr lang="en-US" sz="1400" dirty="0">
                <a:latin typeface="Arial Narrow" panose="020B0606020202030204" pitchFamily="34" charset="0"/>
              </a:rPr>
              <a:t>The CDC should affirm that any technology being used in the occupied space should meet the (ECVP).</a:t>
            </a:r>
          </a:p>
          <a:p>
            <a:r>
              <a:rPr lang="en-US" sz="1400" dirty="0">
                <a:latin typeface="Arial Narrow" panose="020B0606020202030204" pitchFamily="34" charset="0"/>
              </a:rPr>
              <a:t>ASHRAE stated in the Position Document on Infectious Aerosols that while UVGI is well researched and validated, many new technologies are not (ASHRAE 2018).  </a:t>
            </a:r>
            <a:endParaRPr lang="en-US" sz="800" b="1" i="1" dirty="0">
              <a:latin typeface="akzidenz-grotesk"/>
            </a:endParaRPr>
          </a:p>
          <a:p>
            <a:pPr>
              <a:buFont typeface="+mj-lt"/>
              <a:buAutoNum type="arabicPeriod"/>
            </a:pPr>
            <a:endParaRPr lang="en-US" sz="800" b="0" i="0" dirty="0">
              <a:effectLst/>
              <a:latin typeface="akzidenz-grotesk"/>
            </a:endParaRPr>
          </a:p>
          <a:p>
            <a:endParaRPr lang="en-US" sz="800" dirty="0"/>
          </a:p>
        </p:txBody>
      </p:sp>
      <p:pic>
        <p:nvPicPr>
          <p:cNvPr id="4" name="Picture 3">
            <a:extLst>
              <a:ext uri="{FF2B5EF4-FFF2-40B4-BE49-F238E27FC236}">
                <a16:creationId xmlns:a16="http://schemas.microsoft.com/office/drawing/2014/main" id="{8CB27597-4534-4EE5-9889-1DEF7C34C299}"/>
              </a:ext>
            </a:extLst>
          </p:cNvPr>
          <p:cNvPicPr>
            <a:picLocks noChangeAspect="1"/>
          </p:cNvPicPr>
          <p:nvPr/>
        </p:nvPicPr>
        <p:blipFill>
          <a:blip r:embed="rId3"/>
          <a:stretch>
            <a:fillRect/>
          </a:stretch>
        </p:blipFill>
        <p:spPr>
          <a:xfrm>
            <a:off x="8026399" y="2494450"/>
            <a:ext cx="2775043" cy="3804162"/>
          </a:xfrm>
          <a:prstGeom prst="rect">
            <a:avLst/>
          </a:prstGeom>
        </p:spPr>
      </p:pic>
    </p:spTree>
    <p:extLst>
      <p:ext uri="{BB962C8B-B14F-4D97-AF65-F5344CB8AC3E}">
        <p14:creationId xmlns:p14="http://schemas.microsoft.com/office/powerpoint/2010/main" val="39402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Increased Ventilation</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424903" y="2494450"/>
            <a:ext cx="5369109" cy="4042631"/>
          </a:xfrm>
        </p:spPr>
        <p:txBody>
          <a:bodyPr>
            <a:normAutofit fontScale="92500" lnSpcReduction="20000"/>
          </a:bodyPr>
          <a:lstStyle/>
          <a:p>
            <a:r>
              <a:rPr lang="en-US" sz="1500" dirty="0">
                <a:latin typeface="Arial Narrow" panose="020B0606020202030204" pitchFamily="34" charset="0"/>
              </a:rPr>
              <a:t>ASHRAE has made recommendations regarding what could be done to prevent the spread of infectious diseases. </a:t>
            </a:r>
          </a:p>
          <a:p>
            <a:r>
              <a:rPr lang="en-US" sz="1500" dirty="0">
                <a:latin typeface="Arial Narrow" panose="020B0606020202030204" pitchFamily="34" charset="0"/>
              </a:rPr>
              <a:t>Whereas ASHRAE has made some recommendations regarding the use of EACDs it has limited them to devices specifically tested over an extended period of time; UVGI.</a:t>
            </a:r>
          </a:p>
          <a:p>
            <a:r>
              <a:rPr lang="en-US" sz="1500" dirty="0">
                <a:latin typeface="Arial Narrow" panose="020B0606020202030204" pitchFamily="34" charset="0"/>
              </a:rPr>
              <a:t>ASHRAE has not discounted the possibility that other EACDs may work.</a:t>
            </a:r>
          </a:p>
          <a:p>
            <a:r>
              <a:rPr lang="en-US" sz="1500" dirty="0">
                <a:latin typeface="Arial Narrow" panose="020B0606020202030204" pitchFamily="34" charset="0"/>
              </a:rPr>
              <a:t>ASHRAE recommended  Increased Ventilation with Effective Airflow Patterns, Increased Filtration and Personal Ventilation Devices.</a:t>
            </a:r>
          </a:p>
          <a:p>
            <a:r>
              <a:rPr lang="en-US" sz="1500" dirty="0">
                <a:latin typeface="Arial Narrow" panose="020B0606020202030204" pitchFamily="34" charset="0"/>
              </a:rPr>
              <a:t>Increased Ventilation works on the premise that “contaminants” will be removed from the space and replaced with cleaner air .  The premise is sound with association to the larger particles that move readily via the controlled airstream.  It is questionable with regards to the particles that are submicron and do not.</a:t>
            </a:r>
          </a:p>
          <a:p>
            <a:r>
              <a:rPr lang="en-US" sz="1500" dirty="0">
                <a:latin typeface="Arial Narrow" panose="020B0606020202030204" pitchFamily="34" charset="0"/>
              </a:rPr>
              <a:t>The Particle Settling Time in Still Air is a good reference.  The smaller particles take much longer to settle in still air as they have very little surface area and mass.</a:t>
            </a:r>
          </a:p>
          <a:p>
            <a:r>
              <a:rPr lang="en-US" sz="1500" dirty="0">
                <a:latin typeface="Arial Narrow" panose="020B0606020202030204" pitchFamily="34" charset="0"/>
              </a:rPr>
              <a:t>The Droplet and Airborne Transmission graphic shows that the Infectious Droplet Nuclei may travel in excess of 160 feet.  This would infer that controlled air stream has less impact on removal of the particles.</a:t>
            </a:r>
            <a:endParaRPr lang="en-US" sz="1400" dirty="0">
              <a:latin typeface="Arial Narrow" panose="020B0606020202030204" pitchFamily="34" charset="0"/>
            </a:endParaRPr>
          </a:p>
          <a:p>
            <a:pPr>
              <a:buFont typeface="+mj-lt"/>
              <a:buAutoNum type="arabicPeriod"/>
            </a:pPr>
            <a:endParaRPr lang="en-US" sz="800" b="1" i="1" dirty="0">
              <a:latin typeface="akzidenz-grotesk"/>
            </a:endParaRPr>
          </a:p>
          <a:p>
            <a:pPr>
              <a:buFont typeface="+mj-lt"/>
              <a:buAutoNum type="arabicPeriod"/>
            </a:pPr>
            <a:endParaRPr lang="en-US" sz="800" b="0" i="0" dirty="0">
              <a:effectLst/>
              <a:latin typeface="akzidenz-grotesk"/>
            </a:endParaRPr>
          </a:p>
          <a:p>
            <a:endParaRPr lang="en-US" sz="800" dirty="0"/>
          </a:p>
        </p:txBody>
      </p:sp>
      <p:pic>
        <p:nvPicPr>
          <p:cNvPr id="4" name="Picture 3">
            <a:extLst>
              <a:ext uri="{FF2B5EF4-FFF2-40B4-BE49-F238E27FC236}">
                <a16:creationId xmlns:a16="http://schemas.microsoft.com/office/drawing/2014/main" id="{22B0F81D-BB54-4036-95B3-935635D473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84850" y="4331884"/>
            <a:ext cx="2311995" cy="2204783"/>
          </a:xfrm>
          <a:prstGeom prst="rect">
            <a:avLst/>
          </a:prstGeom>
          <a:noFill/>
          <a:ln>
            <a:noFill/>
          </a:ln>
        </p:spPr>
      </p:pic>
      <p:pic>
        <p:nvPicPr>
          <p:cNvPr id="7" name="Picture 6">
            <a:extLst>
              <a:ext uri="{FF2B5EF4-FFF2-40B4-BE49-F238E27FC236}">
                <a16:creationId xmlns:a16="http://schemas.microsoft.com/office/drawing/2014/main" id="{782C1A7C-4976-42E3-83F7-25FB8FC94BDD}"/>
              </a:ext>
            </a:extLst>
          </p:cNvPr>
          <p:cNvPicPr>
            <a:picLocks noChangeAspect="1"/>
          </p:cNvPicPr>
          <p:nvPr/>
        </p:nvPicPr>
        <p:blipFill>
          <a:blip r:embed="rId3"/>
          <a:stretch>
            <a:fillRect/>
          </a:stretch>
        </p:blipFill>
        <p:spPr>
          <a:xfrm>
            <a:off x="8375055" y="2239333"/>
            <a:ext cx="2421790" cy="1983719"/>
          </a:xfrm>
          <a:prstGeom prst="rect">
            <a:avLst/>
          </a:prstGeom>
        </p:spPr>
      </p:pic>
    </p:spTree>
    <p:extLst>
      <p:ext uri="{BB962C8B-B14F-4D97-AF65-F5344CB8AC3E}">
        <p14:creationId xmlns:p14="http://schemas.microsoft.com/office/powerpoint/2010/main" val="14080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 Increased Filtration</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424903" y="2494450"/>
            <a:ext cx="5369109" cy="4042631"/>
          </a:xfrm>
        </p:spPr>
        <p:txBody>
          <a:bodyPr>
            <a:normAutofit lnSpcReduction="10000"/>
          </a:bodyPr>
          <a:lstStyle/>
          <a:p>
            <a:r>
              <a:rPr lang="en-US" sz="1400" dirty="0">
                <a:latin typeface="Arial Narrow" panose="020B0606020202030204" pitchFamily="34" charset="0"/>
              </a:rPr>
              <a:t>Increased Filtration was recommended under the assumption that the higher MERV rated filters would remove more contaminants from the space.</a:t>
            </a:r>
          </a:p>
          <a:p>
            <a:r>
              <a:rPr lang="en-US" sz="1400" dirty="0">
                <a:latin typeface="Arial Narrow" panose="020B0606020202030204" pitchFamily="34" charset="0"/>
              </a:rPr>
              <a:t>The MERV Ratings as shown on the Chart to the right reference filter ability percentages from 0.3 micron – 1.0 micron with regards to MERV Ratings of 13-16.  </a:t>
            </a:r>
          </a:p>
          <a:p>
            <a:r>
              <a:rPr lang="en-US" sz="1400" dirty="0">
                <a:latin typeface="Arial Narrow" panose="020B0606020202030204" pitchFamily="34" charset="0"/>
              </a:rPr>
              <a:t>The standard mechanical system is designed using MERV8 filters which are capable of filtering out 3.0 micron sized particulate/contaminants and larger.  </a:t>
            </a:r>
          </a:p>
          <a:p>
            <a:r>
              <a:rPr lang="en-US" sz="1400" dirty="0">
                <a:latin typeface="Arial Narrow" panose="020B0606020202030204" pitchFamily="34" charset="0"/>
              </a:rPr>
              <a:t>The COVID-19 Virus has been stated to be 0.12 microns in size; source Mayo Clinic.</a:t>
            </a:r>
          </a:p>
          <a:p>
            <a:r>
              <a:rPr lang="en-US" sz="1400" dirty="0">
                <a:latin typeface="Arial Narrow" panose="020B0606020202030204" pitchFamily="34" charset="0"/>
              </a:rPr>
              <a:t>Submicron particles move in the air by means of electrical fields.  They have very little mass for gravitational pull and very little surface area for induction into the controlled air stream.</a:t>
            </a:r>
          </a:p>
          <a:p>
            <a:r>
              <a:rPr lang="en-US" sz="1400" dirty="0">
                <a:latin typeface="Arial Narrow" panose="020B0606020202030204" pitchFamily="34" charset="0"/>
              </a:rPr>
              <a:t>In order for increased filtration to work, the mechanical system must have the ability to remove the particles that are not entrained into the controlled airstream; those less than 3.0 microns.</a:t>
            </a:r>
          </a:p>
          <a:p>
            <a:r>
              <a:rPr lang="en-US" sz="1400" dirty="0">
                <a:latin typeface="Arial Narrow" panose="020B0606020202030204" pitchFamily="34" charset="0"/>
              </a:rPr>
              <a:t>Coagulation/Conglomeration is a means by which the particles collide, stick together and grow in size.</a:t>
            </a:r>
          </a:p>
          <a:p>
            <a:endParaRPr lang="en-US" sz="1400" dirty="0">
              <a:latin typeface="Arial Narrow" panose="020B0606020202030204" pitchFamily="34" charset="0"/>
            </a:endParaRPr>
          </a:p>
          <a:p>
            <a:pPr>
              <a:buFont typeface="+mj-lt"/>
              <a:buAutoNum type="arabicPeriod"/>
            </a:pPr>
            <a:endParaRPr lang="en-US" sz="800" b="1" i="1" dirty="0">
              <a:latin typeface="akzidenz-grotesk"/>
            </a:endParaRPr>
          </a:p>
          <a:p>
            <a:pPr>
              <a:buFont typeface="+mj-lt"/>
              <a:buAutoNum type="arabicPeriod"/>
            </a:pPr>
            <a:endParaRPr lang="en-US" sz="800" b="0" i="0" dirty="0">
              <a:effectLst/>
              <a:latin typeface="akzidenz-grotesk"/>
            </a:endParaRPr>
          </a:p>
          <a:p>
            <a:endParaRPr lang="en-US" sz="800" dirty="0"/>
          </a:p>
        </p:txBody>
      </p:sp>
      <p:pic>
        <p:nvPicPr>
          <p:cNvPr id="4" name="Picture 2" descr="See the source image">
            <a:extLst>
              <a:ext uri="{FF2B5EF4-FFF2-40B4-BE49-F238E27FC236}">
                <a16:creationId xmlns:a16="http://schemas.microsoft.com/office/drawing/2014/main" id="{6FDC2589-C481-4564-A12F-C47887F88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14" y="2416099"/>
            <a:ext cx="4065844" cy="372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6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fontScale="90000"/>
          </a:bodyPr>
          <a:lstStyle/>
          <a:p>
            <a:r>
              <a:rPr lang="en-US" sz="4000" dirty="0">
                <a:solidFill>
                  <a:srgbClr val="FFFFFF"/>
                </a:solidFill>
                <a:latin typeface="Arial Black" panose="020B0A04020102020204" pitchFamily="34" charset="0"/>
              </a:rPr>
              <a:t>COVID-19 – Filtration – Disinfection Coagulation “Growing Particulate Size”</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424903" y="2494450"/>
            <a:ext cx="5369109" cy="4042631"/>
          </a:xfrm>
        </p:spPr>
        <p:txBody>
          <a:bodyPr>
            <a:normAutofit fontScale="92500" lnSpcReduction="20000"/>
          </a:bodyPr>
          <a:lstStyle/>
          <a:p>
            <a:pPr algn="just"/>
            <a:r>
              <a:rPr lang="en-US" sz="1500" b="0" i="0" dirty="0">
                <a:solidFill>
                  <a:srgbClr val="000000"/>
                </a:solidFill>
                <a:effectLst/>
                <a:latin typeface="Arial Narrow" panose="020B0606020202030204" pitchFamily="34" charset="0"/>
              </a:rPr>
              <a:t>Coagulation describes the process by which particles that are suspended in a fluid come into contact and coalesce or adhere to one another. Particles interact because of Brownian (thermal) motion, hydrodynamics, and/or gravitational, Van der Waals, Coulomb, or other forces.  </a:t>
            </a:r>
            <a:r>
              <a:rPr lang="en-US" sz="1200" b="1" i="0" dirty="0">
                <a:solidFill>
                  <a:srgbClr val="000000"/>
                </a:solidFill>
                <a:effectLst/>
                <a:latin typeface="Arial Narrow" panose="020B0606020202030204" pitchFamily="34" charset="0"/>
              </a:rPr>
              <a:t>Source </a:t>
            </a:r>
            <a:r>
              <a:rPr lang="en-US" sz="1200" b="1" i="0" dirty="0">
                <a:effectLst/>
                <a:latin typeface="Arial Narrow" panose="020B0606020202030204" pitchFamily="34" charset="0"/>
              </a:rPr>
              <a:t>Monte Carlo Simulation of Coagulating Aerosols by Jose Ignacio Huertas</a:t>
            </a:r>
          </a:p>
          <a:p>
            <a:r>
              <a:rPr lang="en-US" sz="1500" dirty="0">
                <a:latin typeface="Arial Narrow" panose="020B0606020202030204" pitchFamily="34" charset="0"/>
              </a:rPr>
              <a:t>If submicron particles can be grown to a size by which they become air entrained, they can be removed by the controlled airstream and captured by the filters.</a:t>
            </a:r>
          </a:p>
          <a:p>
            <a:r>
              <a:rPr lang="en-US" sz="1500" dirty="0">
                <a:latin typeface="Arial Narrow" panose="020B0606020202030204" pitchFamily="34" charset="0"/>
              </a:rPr>
              <a:t>Once the particles/contaminants are removed at the filters, the filters can be removed from the system and treated as hazardous materials or the filters can be treated by a means to kill any biological.</a:t>
            </a:r>
          </a:p>
          <a:p>
            <a:r>
              <a:rPr lang="en-US" sz="1500" dirty="0">
                <a:latin typeface="Arial Narrow" panose="020B0606020202030204" pitchFamily="34" charset="0"/>
              </a:rPr>
              <a:t>Several EACD manufacturers market their products to “agglomerate” particles allowing them to grow in size.  Whether it is the attraction of charged particles to oppositely charged particles or the implementation of High Voltage and High Frequency fields to accelerate the natural collision rates; increasing the particle size is the key to allowing filters to remove them from the space.</a:t>
            </a:r>
          </a:p>
          <a:p>
            <a:r>
              <a:rPr lang="en-US" sz="1500" dirty="0">
                <a:latin typeface="Arial Narrow" panose="020B0606020202030204" pitchFamily="34" charset="0"/>
              </a:rPr>
              <a:t>Verification of results can be performed using particle counters and air quality monitors.  In accordance with the CDC recommendations, testing in the space in which the technology is used is recommended for verification.</a:t>
            </a:r>
          </a:p>
          <a:p>
            <a:r>
              <a:rPr lang="en-US" sz="1500" b="0" i="0" dirty="0">
                <a:effectLst/>
                <a:latin typeface="Arial Narrow" panose="020B0606020202030204" pitchFamily="34" charset="0"/>
              </a:rPr>
              <a:t>The image is used as a synonym of varying filter ratings.</a:t>
            </a:r>
          </a:p>
          <a:p>
            <a:endParaRPr lang="en-US" sz="800" dirty="0"/>
          </a:p>
        </p:txBody>
      </p:sp>
      <p:pic>
        <p:nvPicPr>
          <p:cNvPr id="6" name="Picture 5">
            <a:extLst>
              <a:ext uri="{FF2B5EF4-FFF2-40B4-BE49-F238E27FC236}">
                <a16:creationId xmlns:a16="http://schemas.microsoft.com/office/drawing/2014/main" id="{A936AC34-83EF-4757-B45B-EC06EB8D9541}"/>
              </a:ext>
            </a:extLst>
          </p:cNvPr>
          <p:cNvPicPr>
            <a:picLocks noChangeAspect="1"/>
          </p:cNvPicPr>
          <p:nvPr/>
        </p:nvPicPr>
        <p:blipFill>
          <a:blip r:embed="rId2"/>
          <a:stretch>
            <a:fillRect/>
          </a:stretch>
        </p:blipFill>
        <p:spPr>
          <a:xfrm>
            <a:off x="7077075" y="2543174"/>
            <a:ext cx="4276725" cy="3679109"/>
          </a:xfrm>
          <a:prstGeom prst="rect">
            <a:avLst/>
          </a:prstGeom>
        </p:spPr>
      </p:pic>
    </p:spTree>
    <p:extLst>
      <p:ext uri="{BB962C8B-B14F-4D97-AF65-F5344CB8AC3E}">
        <p14:creationId xmlns:p14="http://schemas.microsoft.com/office/powerpoint/2010/main" val="17613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BF4762-39D8-4CCC-B055-C6DC94B6A81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Filtration – Disinfection Coagulation “Verifying Results”</a:t>
            </a:r>
          </a:p>
        </p:txBody>
      </p:sp>
      <p:sp>
        <p:nvSpPr>
          <p:cNvPr id="3" name="Content Placeholder 2">
            <a:extLst>
              <a:ext uri="{FF2B5EF4-FFF2-40B4-BE49-F238E27FC236}">
                <a16:creationId xmlns:a16="http://schemas.microsoft.com/office/drawing/2014/main" id="{580D6636-DFD7-4CEE-9A05-1FBA6256BB86}"/>
              </a:ext>
            </a:extLst>
          </p:cNvPr>
          <p:cNvSpPr>
            <a:spLocks noGrp="1"/>
          </p:cNvSpPr>
          <p:nvPr>
            <p:ph idx="1"/>
          </p:nvPr>
        </p:nvSpPr>
        <p:spPr>
          <a:xfrm>
            <a:off x="1424903" y="2494450"/>
            <a:ext cx="5369109" cy="4042631"/>
          </a:xfrm>
        </p:spPr>
        <p:txBody>
          <a:bodyPr>
            <a:normAutofit/>
          </a:bodyPr>
          <a:lstStyle/>
          <a:p>
            <a:pPr algn="just"/>
            <a:r>
              <a:rPr lang="en-US" sz="1400" b="0" i="0" dirty="0">
                <a:solidFill>
                  <a:srgbClr val="000000"/>
                </a:solidFill>
                <a:effectLst/>
                <a:latin typeface="Arial Narrow" panose="020B0606020202030204" pitchFamily="34" charset="0"/>
              </a:rPr>
              <a:t>The most important issue with any recommendation is verification of results.</a:t>
            </a:r>
          </a:p>
          <a:p>
            <a:pPr algn="just"/>
            <a:r>
              <a:rPr lang="en-US" sz="1400" dirty="0">
                <a:solidFill>
                  <a:srgbClr val="000000"/>
                </a:solidFill>
                <a:latin typeface="Arial Narrow" panose="020B0606020202030204" pitchFamily="34" charset="0"/>
              </a:rPr>
              <a:t>The most empirical measurement is the reduction of contaminants in the air that is being cleaned.</a:t>
            </a:r>
          </a:p>
          <a:p>
            <a:pPr algn="just"/>
            <a:r>
              <a:rPr lang="en-US" sz="1400" b="0" i="0" dirty="0">
                <a:solidFill>
                  <a:srgbClr val="000000"/>
                </a:solidFill>
                <a:effectLst/>
                <a:latin typeface="Arial Narrow" panose="020B0606020202030204" pitchFamily="34" charset="0"/>
              </a:rPr>
              <a:t>Test results that are not from as used environments do not meet the CDC recommendation for testing.</a:t>
            </a:r>
          </a:p>
          <a:p>
            <a:pPr algn="just"/>
            <a:r>
              <a:rPr lang="en-US" sz="1400" dirty="0">
                <a:solidFill>
                  <a:srgbClr val="000000"/>
                </a:solidFill>
                <a:latin typeface="Arial Narrow" panose="020B0606020202030204" pitchFamily="34" charset="0"/>
              </a:rPr>
              <a:t>Using a particle counter or air quality monitor in as used spaces can provide real-time results.</a:t>
            </a:r>
          </a:p>
          <a:p>
            <a:pPr algn="just"/>
            <a:r>
              <a:rPr lang="en-US" sz="1400" dirty="0">
                <a:solidFill>
                  <a:srgbClr val="000000"/>
                </a:solidFill>
                <a:latin typeface="Arial Narrow" panose="020B0606020202030204" pitchFamily="34" charset="0"/>
              </a:rPr>
              <a:t>As the COVID-19 Virus will likely not be the last virus of concern, it is important that a system/standard be developed that measures the indoor air quality in the occupied space.</a:t>
            </a:r>
          </a:p>
          <a:p>
            <a:pPr algn="just"/>
            <a:r>
              <a:rPr lang="en-US" sz="1400" dirty="0">
                <a:solidFill>
                  <a:srgbClr val="000000"/>
                </a:solidFill>
                <a:latin typeface="Arial Narrow" panose="020B0606020202030204" pitchFamily="34" charset="0"/>
              </a:rPr>
              <a:t>The system/standard can be used to ensure the building occupants are protected to the best ability of the Building Owners, Design Engineers and Maintenance Department using the best available.</a:t>
            </a:r>
          </a:p>
          <a:p>
            <a:pPr algn="just"/>
            <a:r>
              <a:rPr lang="en-US" sz="1400" dirty="0">
                <a:solidFill>
                  <a:srgbClr val="000000"/>
                </a:solidFill>
                <a:latin typeface="Arial Narrow" panose="020B0606020202030204" pitchFamily="34" charset="0"/>
              </a:rPr>
              <a:t>If we learn from the COVID-19 Virus today, we will be better suited to protect all tomorrow.   </a:t>
            </a:r>
          </a:p>
          <a:p>
            <a:pPr algn="just"/>
            <a:endParaRPr lang="en-US" sz="1500" b="0" i="0" dirty="0">
              <a:effectLst/>
              <a:latin typeface="Arial Narrow" panose="020B0606020202030204" pitchFamily="34" charset="0"/>
            </a:endParaRPr>
          </a:p>
          <a:p>
            <a:endParaRPr lang="en-US" sz="800" dirty="0"/>
          </a:p>
        </p:txBody>
      </p:sp>
      <p:pic>
        <p:nvPicPr>
          <p:cNvPr id="5" name="Picture 4">
            <a:extLst>
              <a:ext uri="{FF2B5EF4-FFF2-40B4-BE49-F238E27FC236}">
                <a16:creationId xmlns:a16="http://schemas.microsoft.com/office/drawing/2014/main" id="{F30B5A4A-CFCF-4AD3-8075-2AF35FF2C685}"/>
              </a:ext>
            </a:extLst>
          </p:cNvPr>
          <p:cNvPicPr>
            <a:picLocks noChangeAspect="1"/>
          </p:cNvPicPr>
          <p:nvPr/>
        </p:nvPicPr>
        <p:blipFill>
          <a:blip r:embed="rId2"/>
          <a:stretch>
            <a:fillRect/>
          </a:stretch>
        </p:blipFill>
        <p:spPr>
          <a:xfrm>
            <a:off x="7202229" y="2543175"/>
            <a:ext cx="3870804" cy="3620558"/>
          </a:xfrm>
          <a:prstGeom prst="rect">
            <a:avLst/>
          </a:prstGeom>
        </p:spPr>
      </p:pic>
    </p:spTree>
    <p:extLst>
      <p:ext uri="{BB962C8B-B14F-4D97-AF65-F5344CB8AC3E}">
        <p14:creationId xmlns:p14="http://schemas.microsoft.com/office/powerpoint/2010/main" val="316193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514CA84-35E0-454A-A49F-C3406472971F}"/>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latin typeface="Arial Black" panose="020B0A04020102020204" pitchFamily="34" charset="0"/>
              </a:rPr>
              <a:t>COVID-19 VIRUS – Origin and Progression</a:t>
            </a:r>
          </a:p>
        </p:txBody>
      </p:sp>
      <p:sp>
        <p:nvSpPr>
          <p:cNvPr id="3" name="Content Placeholder 2">
            <a:extLst>
              <a:ext uri="{FF2B5EF4-FFF2-40B4-BE49-F238E27FC236}">
                <a16:creationId xmlns:a16="http://schemas.microsoft.com/office/drawing/2014/main" id="{5AAE73C7-2ED5-47CF-B457-05FB50101F46}"/>
              </a:ext>
            </a:extLst>
          </p:cNvPr>
          <p:cNvSpPr>
            <a:spLocks noGrp="1"/>
          </p:cNvSpPr>
          <p:nvPr>
            <p:ph idx="1"/>
          </p:nvPr>
        </p:nvSpPr>
        <p:spPr>
          <a:xfrm>
            <a:off x="1424904" y="2494450"/>
            <a:ext cx="4053545" cy="3563159"/>
          </a:xfrm>
        </p:spPr>
        <p:txBody>
          <a:bodyPr>
            <a:normAutofit/>
          </a:bodyPr>
          <a:lstStyle/>
          <a:p>
            <a:r>
              <a:rPr lang="en-US" sz="1400" dirty="0">
                <a:latin typeface="Arial Narrow" panose="020B0606020202030204" pitchFamily="34" charset="0"/>
              </a:rPr>
              <a:t>The virus was reported by the Chinese Government as having started in 17 November 2019.</a:t>
            </a:r>
          </a:p>
          <a:p>
            <a:r>
              <a:rPr lang="en-US" sz="1400" dirty="0">
                <a:latin typeface="Arial Narrow" panose="020B0606020202030204" pitchFamily="34" charset="0"/>
              </a:rPr>
              <a:t>The first reported case outside of China was reported to have occurred in Thailand on 14 January 2020 by the World Health Organization; WHO.</a:t>
            </a:r>
          </a:p>
          <a:p>
            <a:r>
              <a:rPr lang="en-US" sz="1400" dirty="0">
                <a:latin typeface="Arial Narrow" panose="020B0606020202030204" pitchFamily="34" charset="0"/>
              </a:rPr>
              <a:t>The first reported case in the United States was on 21 January 2020.</a:t>
            </a:r>
          </a:p>
          <a:p>
            <a:r>
              <a:rPr lang="en-US" sz="1400" dirty="0">
                <a:latin typeface="Arial Narrow" panose="020B0606020202030204" pitchFamily="34" charset="0"/>
              </a:rPr>
              <a:t>The virus has swept across the world spreading uncontrollably as can be seen on the following slide.</a:t>
            </a:r>
          </a:p>
          <a:p>
            <a:pPr marL="0" indent="0">
              <a:buNone/>
            </a:pPr>
            <a:endParaRPr lang="en-US" sz="1700" dirty="0"/>
          </a:p>
          <a:p>
            <a:pPr marL="0" indent="0">
              <a:buNone/>
            </a:pPr>
            <a:endParaRPr lang="en-US" sz="1700" dirty="0"/>
          </a:p>
        </p:txBody>
      </p:sp>
      <p:pic>
        <p:nvPicPr>
          <p:cNvPr id="10244" name="Picture 4" descr="See the source image">
            <a:extLst>
              <a:ext uri="{FF2B5EF4-FFF2-40B4-BE49-F238E27FC236}">
                <a16:creationId xmlns:a16="http://schemas.microsoft.com/office/drawing/2014/main" id="{71B79775-4506-4357-8A70-CA0037798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588" y="2419145"/>
            <a:ext cx="5344740" cy="356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F3331C1-45FF-4B75-AC8D-CA7BE40468A4}"/>
              </a:ext>
            </a:extLst>
          </p:cNvPr>
          <p:cNvSpPr>
            <a:spLocks noGrp="1"/>
          </p:cNvSpPr>
          <p:nvPr>
            <p:ph type="title"/>
          </p:nvPr>
        </p:nvSpPr>
        <p:spPr>
          <a:xfrm>
            <a:off x="1047280" y="759805"/>
            <a:ext cx="10306520" cy="1325563"/>
          </a:xfrm>
        </p:spPr>
        <p:txBody>
          <a:bodyPr>
            <a:normAutofit fontScale="90000"/>
          </a:bodyPr>
          <a:lstStyle/>
          <a:p>
            <a:pPr algn="ctr"/>
            <a:r>
              <a:rPr lang="en-US" sz="3200" b="1" dirty="0">
                <a:solidFill>
                  <a:srgbClr val="FFFFFF"/>
                </a:solidFill>
                <a:latin typeface="Arial Black" panose="020B0A04020102020204" pitchFamily="34" charset="0"/>
              </a:rPr>
              <a:t>COVID-19 – Research/Recommendations </a:t>
            </a:r>
            <a:br>
              <a:rPr lang="en-US" sz="3200" b="1" dirty="0">
                <a:solidFill>
                  <a:srgbClr val="FFFFFF"/>
                </a:solidFill>
                <a:latin typeface="Arial Black" panose="020B0A04020102020204" pitchFamily="34" charset="0"/>
              </a:rPr>
            </a:br>
            <a:r>
              <a:rPr lang="en-US" sz="3200" b="1" dirty="0">
                <a:solidFill>
                  <a:srgbClr val="FFFFFF"/>
                </a:solidFill>
                <a:latin typeface="Arial Black" panose="020B0A04020102020204" pitchFamily="34" charset="0"/>
              </a:rPr>
              <a:t>a Brief Summary</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by </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Michael D Orcutt, PE, LEED AP</a:t>
            </a:r>
            <a:br>
              <a:rPr lang="en-US" sz="1300" b="1" dirty="0">
                <a:solidFill>
                  <a:srgbClr val="FFFFFF"/>
                </a:solidFill>
                <a:latin typeface="Arial Black" panose="020B0A04020102020204" pitchFamily="34" charset="0"/>
              </a:rPr>
            </a:br>
            <a:r>
              <a:rPr lang="en-US" sz="1300" b="1" dirty="0">
                <a:solidFill>
                  <a:srgbClr val="FFFFFF"/>
                </a:solidFill>
                <a:latin typeface="Arial Black" panose="020B0A04020102020204" pitchFamily="34" charset="0"/>
              </a:rPr>
              <a:t>CosaTron Sales Manager</a:t>
            </a:r>
            <a:br>
              <a:rPr lang="en-US" sz="1300" dirty="0">
                <a:solidFill>
                  <a:srgbClr val="FFFFFF"/>
                </a:solidFill>
              </a:rPr>
            </a:br>
            <a:endParaRPr lang="en-US" sz="1300" dirty="0">
              <a:solidFill>
                <a:srgbClr val="FFFFFF"/>
              </a:solidFill>
            </a:endParaRPr>
          </a:p>
        </p:txBody>
      </p:sp>
      <p:sp>
        <p:nvSpPr>
          <p:cNvPr id="7" name="Content Placeholder 6">
            <a:extLst>
              <a:ext uri="{FF2B5EF4-FFF2-40B4-BE49-F238E27FC236}">
                <a16:creationId xmlns:a16="http://schemas.microsoft.com/office/drawing/2014/main" id="{152DE030-5531-4F41-B531-E907A9797A98}"/>
              </a:ext>
            </a:extLst>
          </p:cNvPr>
          <p:cNvSpPr>
            <a:spLocks noGrp="1"/>
          </p:cNvSpPr>
          <p:nvPr>
            <p:ph idx="1"/>
          </p:nvPr>
        </p:nvSpPr>
        <p:spPr>
          <a:xfrm>
            <a:off x="1424904" y="2494450"/>
            <a:ext cx="4053545" cy="3563159"/>
          </a:xfrm>
        </p:spPr>
        <p:txBody>
          <a:bodyPr>
            <a:normAutofit/>
          </a:bodyPr>
          <a:lstStyle/>
          <a:p>
            <a:pPr marL="0" indent="0" algn="ctr">
              <a:buNone/>
            </a:pPr>
            <a:r>
              <a:rPr lang="en-US" sz="1200" b="1" dirty="0">
                <a:latin typeface="Arial Narrow" panose="020B0606020202030204" pitchFamily="34" charset="0"/>
              </a:rPr>
              <a:t>Thank you for Your Time</a:t>
            </a:r>
          </a:p>
          <a:p>
            <a:pPr marL="0" indent="0" algn="just">
              <a:buNone/>
            </a:pPr>
            <a:r>
              <a:rPr lang="en-US" sz="1200" b="1" dirty="0">
                <a:latin typeface="Arial Narrow" panose="020B0606020202030204" pitchFamily="34" charset="0"/>
              </a:rPr>
              <a:t>Please note that many of the images in this presentation were taken from internet research and were referenced as noted.  This presentation was developed in order to provide a summary of the COVID-19 Virus and topics surrounding slowing or preventing its spread.  Many people have worked together to this end and this presentation is an expression of their efforts.</a:t>
            </a:r>
            <a:endParaRPr lang="en-US" sz="1200" dirty="0">
              <a:latin typeface="Arial Narrow" panose="020B0606020202030204" pitchFamily="34" charset="0"/>
            </a:endParaRPr>
          </a:p>
        </p:txBody>
      </p:sp>
      <p:pic>
        <p:nvPicPr>
          <p:cNvPr id="9218" name="Picture 2" descr="See the source image">
            <a:extLst>
              <a:ext uri="{FF2B5EF4-FFF2-40B4-BE49-F238E27FC236}">
                <a16:creationId xmlns:a16="http://schemas.microsoft.com/office/drawing/2014/main" id="{6B0ABCCA-7EBB-4407-BF9F-0E992A83D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793" y="2494450"/>
            <a:ext cx="4905221" cy="352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514CA84-35E0-454A-A49F-C3406472971F}"/>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latin typeface="Arial Black" panose="020B0A04020102020204" pitchFamily="34" charset="0"/>
              </a:rPr>
              <a:t>COVID-19 VIRUS – Worldwide Pandemic</a:t>
            </a:r>
          </a:p>
        </p:txBody>
      </p:sp>
      <p:sp>
        <p:nvSpPr>
          <p:cNvPr id="3" name="Content Placeholder 2">
            <a:extLst>
              <a:ext uri="{FF2B5EF4-FFF2-40B4-BE49-F238E27FC236}">
                <a16:creationId xmlns:a16="http://schemas.microsoft.com/office/drawing/2014/main" id="{5AAE73C7-2ED5-47CF-B457-05FB50101F46}"/>
              </a:ext>
            </a:extLst>
          </p:cNvPr>
          <p:cNvSpPr>
            <a:spLocks noGrp="1"/>
          </p:cNvSpPr>
          <p:nvPr>
            <p:ph idx="1"/>
          </p:nvPr>
        </p:nvSpPr>
        <p:spPr>
          <a:xfrm>
            <a:off x="1424905" y="2543175"/>
            <a:ext cx="3107530" cy="3514434"/>
          </a:xfrm>
        </p:spPr>
        <p:txBody>
          <a:bodyPr>
            <a:normAutofit/>
          </a:bodyPr>
          <a:lstStyle/>
          <a:p>
            <a:r>
              <a:rPr lang="en-US" sz="1400" dirty="0">
                <a:latin typeface="Arial Narrow" panose="020B0606020202030204" pitchFamily="34" charset="0"/>
              </a:rPr>
              <a:t>Corona Virus Confirmed Cases Map </a:t>
            </a:r>
            <a:br>
              <a:rPr lang="en-US" sz="1400" dirty="0">
                <a:latin typeface="Arial Narrow" panose="020B0606020202030204" pitchFamily="34" charset="0"/>
              </a:rPr>
            </a:br>
            <a:r>
              <a:rPr lang="en-US" sz="1400" b="1" u="none" strike="noStrike" dirty="0">
                <a:solidFill>
                  <a:srgbClr val="660099"/>
                </a:solidFill>
                <a:effectLst/>
                <a:latin typeface="Arial Narrow" panose="020B0606020202030204" pitchFamily="34" charset="0"/>
                <a:hlinkClick r:id="rId2"/>
              </a:rPr>
              <a:t>COVID-19 situation update worldwide, as of 10 September 2020</a:t>
            </a:r>
            <a:br>
              <a:rPr lang="en-US" sz="1400" b="1" dirty="0">
                <a:solidFill>
                  <a:srgbClr val="666666"/>
                </a:solidFill>
                <a:effectLst/>
                <a:latin typeface="Arial Narrow" panose="020B0606020202030204" pitchFamily="34" charset="0"/>
              </a:rPr>
            </a:br>
            <a:r>
              <a:rPr lang="en-US" sz="1400" b="0" i="0" dirty="0">
                <a:solidFill>
                  <a:srgbClr val="006621"/>
                </a:solidFill>
                <a:effectLst/>
                <a:latin typeface="Arial Narrow" panose="020B0606020202030204" pitchFamily="34" charset="0"/>
              </a:rPr>
              <a:t>https://www.ecdc.europa.eu/en/geographical-distribution-2019-ncov-cases</a:t>
            </a:r>
            <a:br>
              <a:rPr lang="en-US" sz="1400" b="0" i="0" dirty="0">
                <a:solidFill>
                  <a:srgbClr val="767676"/>
                </a:solidFill>
                <a:effectLst/>
                <a:latin typeface="Arial Narrow" panose="020B0606020202030204" pitchFamily="34" charset="0"/>
              </a:rPr>
            </a:br>
            <a:r>
              <a:rPr lang="en-US" sz="1400" b="0" i="0" dirty="0">
                <a:solidFill>
                  <a:srgbClr val="666666"/>
                </a:solidFill>
                <a:effectLst/>
                <a:latin typeface="Arial Narrow" panose="020B0606020202030204" pitchFamily="34" charset="0"/>
              </a:rPr>
              <a:t>Summary: Between 31 December 2019 and as of 10 September 2020, </a:t>
            </a:r>
            <a:r>
              <a:rPr lang="en-US" sz="1400" b="1" i="0" dirty="0">
                <a:solidFill>
                  <a:srgbClr val="767676"/>
                </a:solidFill>
                <a:effectLst/>
                <a:latin typeface="Arial Narrow" panose="020B0606020202030204" pitchFamily="34" charset="0"/>
              </a:rPr>
              <a:t>27,891,275 cases</a:t>
            </a:r>
            <a:r>
              <a:rPr lang="en-US" sz="1400" b="0" i="0" dirty="0">
                <a:solidFill>
                  <a:srgbClr val="666666"/>
                </a:solidFill>
                <a:effectLst/>
                <a:latin typeface="Arial Narrow" panose="020B0606020202030204" pitchFamily="34" charset="0"/>
              </a:rPr>
              <a:t> of </a:t>
            </a:r>
            <a:r>
              <a:rPr lang="en-US" sz="1400" b="1" i="0" dirty="0">
                <a:solidFill>
                  <a:srgbClr val="767676"/>
                </a:solidFill>
                <a:effectLst/>
                <a:latin typeface="Arial Narrow" panose="020B0606020202030204" pitchFamily="34" charset="0"/>
              </a:rPr>
              <a:t>COVID-19</a:t>
            </a:r>
            <a:r>
              <a:rPr lang="en-US" sz="1400" b="0" i="0" dirty="0">
                <a:solidFill>
                  <a:srgbClr val="666666"/>
                </a:solidFill>
                <a:effectLst/>
                <a:latin typeface="Arial Narrow" panose="020B0606020202030204" pitchFamily="34" charset="0"/>
              </a:rPr>
              <a:t> have been reported, including </a:t>
            </a:r>
            <a:r>
              <a:rPr lang="en-US" sz="1400" b="1" i="0" dirty="0">
                <a:solidFill>
                  <a:srgbClr val="767676"/>
                </a:solidFill>
                <a:effectLst/>
                <a:latin typeface="Arial Narrow" panose="020B0606020202030204" pitchFamily="34" charset="0"/>
              </a:rPr>
              <a:t>903,991</a:t>
            </a:r>
            <a:r>
              <a:rPr lang="en-US" sz="1400" b="0" i="0" dirty="0">
                <a:solidFill>
                  <a:srgbClr val="666666"/>
                </a:solidFill>
                <a:effectLst/>
                <a:latin typeface="Arial Narrow" panose="020B0606020202030204" pitchFamily="34" charset="0"/>
              </a:rPr>
              <a:t> deaths.</a:t>
            </a:r>
          </a:p>
          <a:p>
            <a:r>
              <a:rPr lang="en-US" sz="1400" dirty="0">
                <a:solidFill>
                  <a:srgbClr val="666666"/>
                </a:solidFill>
                <a:latin typeface="Arial Narrow" panose="020B0606020202030204" pitchFamily="34" charset="0"/>
              </a:rPr>
              <a:t>The Virus continues to spread, and the data is updated daily.  </a:t>
            </a:r>
          </a:p>
          <a:p>
            <a:pPr marL="0" indent="0">
              <a:buNone/>
            </a:pPr>
            <a:br>
              <a:rPr lang="en-US" sz="1600" b="0" i="0" dirty="0">
                <a:solidFill>
                  <a:srgbClr val="666666"/>
                </a:solidFill>
                <a:effectLst/>
                <a:latin typeface="Arial Narrow" panose="020B0606020202030204" pitchFamily="34" charset="0"/>
              </a:rPr>
            </a:br>
            <a:endParaRPr lang="en-US" sz="1700" dirty="0"/>
          </a:p>
          <a:p>
            <a:endParaRPr lang="en-US" sz="1700" dirty="0"/>
          </a:p>
          <a:p>
            <a:pPr marL="0" indent="0">
              <a:buNone/>
            </a:pPr>
            <a:endParaRPr lang="en-US" sz="1700" dirty="0"/>
          </a:p>
        </p:txBody>
      </p:sp>
      <p:pic>
        <p:nvPicPr>
          <p:cNvPr id="12" name="Content Placeholder 3">
            <a:extLst>
              <a:ext uri="{FF2B5EF4-FFF2-40B4-BE49-F238E27FC236}">
                <a16:creationId xmlns:a16="http://schemas.microsoft.com/office/drawing/2014/main" id="{D966E1AF-C6F6-4E5A-A0C8-3C3EA4DECC2B}"/>
              </a:ext>
            </a:extLst>
          </p:cNvPr>
          <p:cNvPicPr>
            <a:picLocks noChangeAspect="1"/>
          </p:cNvPicPr>
          <p:nvPr/>
        </p:nvPicPr>
        <p:blipFill>
          <a:blip r:embed="rId3"/>
          <a:stretch>
            <a:fillRect/>
          </a:stretch>
        </p:blipFill>
        <p:spPr>
          <a:xfrm>
            <a:off x="4620357" y="2438399"/>
            <a:ext cx="6525005" cy="4300905"/>
          </a:xfrm>
          <a:prstGeom prst="rect">
            <a:avLst/>
          </a:prstGeom>
        </p:spPr>
      </p:pic>
    </p:spTree>
    <p:extLst>
      <p:ext uri="{BB962C8B-B14F-4D97-AF65-F5344CB8AC3E}">
        <p14:creationId xmlns:p14="http://schemas.microsoft.com/office/powerpoint/2010/main" val="41612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4CD9EE3-A4E5-4A14-BE51-EEE571A9041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Discovering Details and Recommendations</a:t>
            </a:r>
          </a:p>
        </p:txBody>
      </p:sp>
      <p:sp>
        <p:nvSpPr>
          <p:cNvPr id="3" name="Content Placeholder 2">
            <a:extLst>
              <a:ext uri="{FF2B5EF4-FFF2-40B4-BE49-F238E27FC236}">
                <a16:creationId xmlns:a16="http://schemas.microsoft.com/office/drawing/2014/main" id="{C7FE36C1-A975-428A-8695-4EE31A1A3000}"/>
              </a:ext>
            </a:extLst>
          </p:cNvPr>
          <p:cNvSpPr>
            <a:spLocks noGrp="1"/>
          </p:cNvSpPr>
          <p:nvPr>
            <p:ph idx="1"/>
          </p:nvPr>
        </p:nvSpPr>
        <p:spPr>
          <a:xfrm>
            <a:off x="1424904" y="2494450"/>
            <a:ext cx="4053545" cy="3563159"/>
          </a:xfrm>
        </p:spPr>
        <p:txBody>
          <a:bodyPr>
            <a:normAutofit/>
          </a:bodyPr>
          <a:lstStyle/>
          <a:p>
            <a:endParaRPr lang="en-US" sz="2000" dirty="0">
              <a:latin typeface="Arial Narrow" panose="020B0606020202030204" pitchFamily="34" charset="0"/>
            </a:endParaRPr>
          </a:p>
          <a:p>
            <a:r>
              <a:rPr lang="en-US" sz="1400" dirty="0">
                <a:latin typeface="Arial Narrow" panose="020B0606020202030204" pitchFamily="34" charset="0"/>
              </a:rPr>
              <a:t>According to the Scripps Research Institute the virus found in Europe and the US as of June 2020 is 10 times more infectious than the original virus that first appeared in China.</a:t>
            </a:r>
          </a:p>
          <a:p>
            <a:r>
              <a:rPr lang="en-US" sz="1400" dirty="0">
                <a:latin typeface="Arial Narrow" panose="020B0606020202030204" pitchFamily="34" charset="0"/>
              </a:rPr>
              <a:t>Multiple Organizations; ASHRAE, CDC, WHO, etc. have worked together to advise the general population on how to prevent and slow the spread of the virus.</a:t>
            </a:r>
          </a:p>
          <a:p>
            <a:r>
              <a:rPr lang="en-US" sz="1400" dirty="0">
                <a:latin typeface="Arial Narrow" panose="020B0606020202030204" pitchFamily="34" charset="0"/>
              </a:rPr>
              <a:t>The initial recommendations were based on the predominant belief the virus was not air borne.</a:t>
            </a:r>
          </a:p>
          <a:p>
            <a:r>
              <a:rPr lang="en-US" sz="1400" dirty="0">
                <a:latin typeface="Arial Narrow" panose="020B0606020202030204" pitchFamily="34" charset="0"/>
              </a:rPr>
              <a:t>Later research proved that it was air borne and additional measures were required.</a:t>
            </a:r>
          </a:p>
          <a:p>
            <a:endParaRPr lang="en-US" sz="2000" dirty="0">
              <a:latin typeface="Arial Narrow" panose="020B0606020202030204" pitchFamily="34" charset="0"/>
            </a:endParaRPr>
          </a:p>
          <a:p>
            <a:endParaRPr lang="en-US" sz="2000" dirty="0"/>
          </a:p>
        </p:txBody>
      </p:sp>
      <p:pic>
        <p:nvPicPr>
          <p:cNvPr id="5" name="Picture 4">
            <a:extLst>
              <a:ext uri="{FF2B5EF4-FFF2-40B4-BE49-F238E27FC236}">
                <a16:creationId xmlns:a16="http://schemas.microsoft.com/office/drawing/2014/main" id="{B1EF5317-12F5-40C3-A052-A37506B302C4}"/>
              </a:ext>
            </a:extLst>
          </p:cNvPr>
          <p:cNvPicPr>
            <a:picLocks noChangeAspect="1"/>
          </p:cNvPicPr>
          <p:nvPr/>
        </p:nvPicPr>
        <p:blipFill>
          <a:blip r:embed="rId2"/>
          <a:stretch>
            <a:fillRect/>
          </a:stretch>
        </p:blipFill>
        <p:spPr>
          <a:xfrm>
            <a:off x="5536778" y="2543175"/>
            <a:ext cx="5686425" cy="3457779"/>
          </a:xfrm>
          <a:prstGeom prst="rect">
            <a:avLst/>
          </a:prstGeom>
        </p:spPr>
      </p:pic>
    </p:spTree>
    <p:extLst>
      <p:ext uri="{BB962C8B-B14F-4D97-AF65-F5344CB8AC3E}">
        <p14:creationId xmlns:p14="http://schemas.microsoft.com/office/powerpoint/2010/main" val="299893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A2DC370-FC70-4527-BEC0-7CB3B937FFA7}"/>
              </a:ext>
            </a:extLst>
          </p:cNvPr>
          <p:cNvSpPr>
            <a:spLocks noGrp="1"/>
          </p:cNvSpPr>
          <p:nvPr>
            <p:ph type="title"/>
          </p:nvPr>
        </p:nvSpPr>
        <p:spPr>
          <a:xfrm>
            <a:off x="1047280" y="759805"/>
            <a:ext cx="10306520" cy="1325563"/>
          </a:xfrm>
        </p:spPr>
        <p:txBody>
          <a:bodyPr>
            <a:normAutofit/>
          </a:bodyPr>
          <a:lstStyle/>
          <a:p>
            <a:r>
              <a:rPr lang="en-US" sz="4000">
                <a:solidFill>
                  <a:srgbClr val="FFFFFF"/>
                </a:solidFill>
                <a:latin typeface="Arial Black" panose="020B0A04020102020204" pitchFamily="34" charset="0"/>
              </a:rPr>
              <a:t>COVID-19 – Preventative Measures</a:t>
            </a:r>
          </a:p>
        </p:txBody>
      </p:sp>
      <p:sp>
        <p:nvSpPr>
          <p:cNvPr id="4" name="Content Placeholder 3">
            <a:extLst>
              <a:ext uri="{FF2B5EF4-FFF2-40B4-BE49-F238E27FC236}">
                <a16:creationId xmlns:a16="http://schemas.microsoft.com/office/drawing/2014/main" id="{E6446422-4123-44C2-A14D-CA95344A56E3}"/>
              </a:ext>
            </a:extLst>
          </p:cNvPr>
          <p:cNvSpPr>
            <a:spLocks noGrp="1"/>
          </p:cNvSpPr>
          <p:nvPr>
            <p:ph idx="1"/>
          </p:nvPr>
        </p:nvSpPr>
        <p:spPr>
          <a:xfrm>
            <a:off x="1424904" y="2494450"/>
            <a:ext cx="4053545" cy="3563159"/>
          </a:xfrm>
        </p:spPr>
        <p:txBody>
          <a:bodyPr>
            <a:normAutofit/>
          </a:bodyPr>
          <a:lstStyle/>
          <a:p>
            <a:r>
              <a:rPr lang="en-US" sz="1400" dirty="0">
                <a:latin typeface="Arial Narrow" panose="020B0606020202030204" pitchFamily="34" charset="0"/>
              </a:rPr>
              <a:t>The initial preventative measures addressed what an individual could do to protect themselves and their families.</a:t>
            </a:r>
          </a:p>
          <a:p>
            <a:r>
              <a:rPr lang="en-US" sz="1400" dirty="0">
                <a:latin typeface="Arial Narrow" panose="020B0606020202030204" pitchFamily="34" charset="0"/>
              </a:rPr>
              <a:t>They did not address what should be done by the building owners for the spaces in which we work, go to school, attend service, etc.</a:t>
            </a:r>
          </a:p>
          <a:p>
            <a:r>
              <a:rPr lang="en-US" sz="1400" dirty="0">
                <a:latin typeface="Arial Narrow" panose="020B0606020202030204" pitchFamily="34" charset="0"/>
              </a:rPr>
              <a:t>The focus quickly shifted when everyone realized staying at home would not be the long-term answer.</a:t>
            </a:r>
          </a:p>
          <a:p>
            <a:r>
              <a:rPr lang="en-US" sz="1400" dirty="0">
                <a:latin typeface="Arial Narrow" panose="020B0606020202030204" pitchFamily="34" charset="0"/>
              </a:rPr>
              <a:t>People needed to be safe in the environments in which they live.</a:t>
            </a:r>
          </a:p>
        </p:txBody>
      </p:sp>
      <p:pic>
        <p:nvPicPr>
          <p:cNvPr id="2054" name="Picture 6" descr="See the source image">
            <a:extLst>
              <a:ext uri="{FF2B5EF4-FFF2-40B4-BE49-F238E27FC236}">
                <a16:creationId xmlns:a16="http://schemas.microsoft.com/office/drawing/2014/main" id="{F2917733-C10C-48F0-B68E-446A47FC6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571" y="2553527"/>
            <a:ext cx="5307086" cy="314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9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895A066-E73C-443F-A41C-F5463ACF9E00}"/>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latin typeface="Arial Black" panose="020B0A04020102020204" pitchFamily="34" charset="0"/>
              </a:rPr>
              <a:t>COVID-19 – Transmission and Protection for Groups</a:t>
            </a:r>
          </a:p>
        </p:txBody>
      </p:sp>
      <p:sp>
        <p:nvSpPr>
          <p:cNvPr id="3" name="Content Placeholder 2">
            <a:extLst>
              <a:ext uri="{FF2B5EF4-FFF2-40B4-BE49-F238E27FC236}">
                <a16:creationId xmlns:a16="http://schemas.microsoft.com/office/drawing/2014/main" id="{9DE03C55-61EF-4958-B530-22A61F645750}"/>
              </a:ext>
            </a:extLst>
          </p:cNvPr>
          <p:cNvSpPr>
            <a:spLocks noGrp="1"/>
          </p:cNvSpPr>
          <p:nvPr>
            <p:ph idx="1"/>
          </p:nvPr>
        </p:nvSpPr>
        <p:spPr>
          <a:xfrm>
            <a:off x="1424904" y="2494450"/>
            <a:ext cx="4053545" cy="3563159"/>
          </a:xfrm>
        </p:spPr>
        <p:txBody>
          <a:bodyPr>
            <a:normAutofit/>
          </a:bodyPr>
          <a:lstStyle/>
          <a:p>
            <a:r>
              <a:rPr lang="en-US" sz="1400" dirty="0">
                <a:latin typeface="Arial Narrow" panose="020B0606020202030204" pitchFamily="34" charset="0"/>
              </a:rPr>
              <a:t>WHO acknowledged the Covid-19 Virus could be spread by airborne particles on 8 July 2020. “Focus on Droplet Transmission” </a:t>
            </a:r>
            <a:r>
              <a:rPr lang="en-US" sz="1400" b="0" i="0" dirty="0">
                <a:effectLst/>
                <a:latin typeface="Arial Narrow" panose="020B0606020202030204" pitchFamily="34" charset="0"/>
                <a:hlinkClick r:id="rId2"/>
              </a:rPr>
              <a:t>https://www.bbc.com/news/world-53329946</a:t>
            </a:r>
            <a:endParaRPr lang="en-US" sz="1400" dirty="0">
              <a:latin typeface="Arial Narrow" panose="020B0606020202030204" pitchFamily="34" charset="0"/>
            </a:endParaRPr>
          </a:p>
          <a:p>
            <a:r>
              <a:rPr lang="en-US" sz="1400" dirty="0">
                <a:latin typeface="Arial Narrow" panose="020B0606020202030204" pitchFamily="34" charset="0"/>
              </a:rPr>
              <a:t>Before July, studies had suggested the virus could persist in an aerosol form. </a:t>
            </a:r>
            <a:r>
              <a:rPr lang="en-US" sz="1400" b="0" i="0" dirty="0">
                <a:effectLst/>
                <a:latin typeface="Arial Narrow" panose="020B0606020202030204" pitchFamily="34" charset="0"/>
                <a:hlinkClick r:id="rId3"/>
              </a:rPr>
              <a:t>https://www.scientificamerican.com/article/how</a:t>
            </a:r>
            <a:r>
              <a:rPr lang="en-US" sz="1400" b="0" i="0" dirty="0">
                <a:effectLst/>
                <a:latin typeface="Arial Narrow" panose="020B0606020202030204" pitchFamily="34" charset="0"/>
              </a:rPr>
              <a:t>..</a:t>
            </a:r>
          </a:p>
          <a:p>
            <a:r>
              <a:rPr lang="en-US" sz="1400" dirty="0">
                <a:latin typeface="Arial Narrow" panose="020B0606020202030204" pitchFamily="34" charset="0"/>
              </a:rPr>
              <a:t>ASHRAE published the ASHRAE Position Document on Infectious Aerosols in which they gave recommendations regarding aerosol transmission defining settling times in still air and projections from an occupant in a bed.</a:t>
            </a:r>
          </a:p>
          <a:p>
            <a:endParaRPr lang="en-US" sz="1700" dirty="0">
              <a:latin typeface="Arial Narrow" panose="020B0606020202030204" pitchFamily="34" charset="0"/>
            </a:endParaRPr>
          </a:p>
          <a:p>
            <a:endParaRPr lang="en-US" sz="1700" i="0" dirty="0">
              <a:effectLst/>
              <a:latin typeface="Arial Narrow" panose="020B0606020202030204" pitchFamily="34" charset="0"/>
            </a:endParaRPr>
          </a:p>
          <a:p>
            <a:endParaRPr lang="en-US" sz="1700" dirty="0">
              <a:latin typeface="Roboto"/>
            </a:endParaRPr>
          </a:p>
        </p:txBody>
      </p:sp>
      <p:pic>
        <p:nvPicPr>
          <p:cNvPr id="4" name="Picture 3">
            <a:extLst>
              <a:ext uri="{FF2B5EF4-FFF2-40B4-BE49-F238E27FC236}">
                <a16:creationId xmlns:a16="http://schemas.microsoft.com/office/drawing/2014/main" id="{65653E67-A739-40D5-A691-BBA73FB2DA5A}"/>
              </a:ext>
            </a:extLst>
          </p:cNvPr>
          <p:cNvPicPr>
            <a:picLocks noChangeAspect="1"/>
          </p:cNvPicPr>
          <p:nvPr/>
        </p:nvPicPr>
        <p:blipFill rotWithShape="1">
          <a:blip r:embed="rId4"/>
          <a:srcRect t="1384" r="1" b="1"/>
          <a:stretch/>
        </p:blipFill>
        <p:spPr>
          <a:xfrm>
            <a:off x="7000725" y="2378076"/>
            <a:ext cx="3506964" cy="2022233"/>
          </a:xfrm>
          <a:prstGeom prst="rect">
            <a:avLst/>
          </a:prstGeom>
        </p:spPr>
      </p:pic>
      <p:pic>
        <p:nvPicPr>
          <p:cNvPr id="5" name="Picture 4">
            <a:extLst>
              <a:ext uri="{FF2B5EF4-FFF2-40B4-BE49-F238E27FC236}">
                <a16:creationId xmlns:a16="http://schemas.microsoft.com/office/drawing/2014/main" id="{B6B245D5-9274-4145-88DA-27CB01A445D5}"/>
              </a:ext>
            </a:extLst>
          </p:cNvPr>
          <p:cNvPicPr>
            <a:picLocks noChangeAspect="1"/>
          </p:cNvPicPr>
          <p:nvPr/>
        </p:nvPicPr>
        <p:blipFill>
          <a:blip r:embed="rId5"/>
          <a:stretch>
            <a:fillRect/>
          </a:stretch>
        </p:blipFill>
        <p:spPr>
          <a:xfrm>
            <a:off x="7000725" y="4474645"/>
            <a:ext cx="3403165" cy="2119679"/>
          </a:xfrm>
          <a:prstGeom prst="rect">
            <a:avLst/>
          </a:prstGeom>
        </p:spPr>
      </p:pic>
    </p:spTree>
    <p:extLst>
      <p:ext uri="{BB962C8B-B14F-4D97-AF65-F5344CB8AC3E}">
        <p14:creationId xmlns:p14="http://schemas.microsoft.com/office/powerpoint/2010/main" val="97183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16FEC7C-3494-47E6-847B-6DEA5A513767}"/>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Black" panose="020B0A04020102020204" pitchFamily="34" charset="0"/>
              </a:rPr>
              <a:t>COVID-19 – Additional Research on Airborne Transmission</a:t>
            </a:r>
          </a:p>
        </p:txBody>
      </p:sp>
      <p:sp>
        <p:nvSpPr>
          <p:cNvPr id="4" name="Content Placeholder 3">
            <a:extLst>
              <a:ext uri="{FF2B5EF4-FFF2-40B4-BE49-F238E27FC236}">
                <a16:creationId xmlns:a16="http://schemas.microsoft.com/office/drawing/2014/main" id="{62FCF453-D053-42AF-B2F5-2174963943A6}"/>
              </a:ext>
            </a:extLst>
          </p:cNvPr>
          <p:cNvSpPr>
            <a:spLocks noGrp="1"/>
          </p:cNvSpPr>
          <p:nvPr>
            <p:ph idx="1"/>
          </p:nvPr>
        </p:nvSpPr>
        <p:spPr>
          <a:xfrm>
            <a:off x="1424904" y="2494450"/>
            <a:ext cx="4562658" cy="3563159"/>
          </a:xfrm>
        </p:spPr>
        <p:txBody>
          <a:bodyPr>
            <a:normAutofit/>
          </a:bodyPr>
          <a:lstStyle/>
          <a:p>
            <a:r>
              <a:rPr lang="en-US" sz="1400" dirty="0">
                <a:latin typeface="Arial Narrow" panose="020B0606020202030204" pitchFamily="34" charset="0"/>
                <a:ea typeface="Times New Roman" panose="02020603050405020304" pitchFamily="18" charset="0"/>
                <a:cs typeface="Times New Roman" panose="02020603050405020304" pitchFamily="18" charset="0"/>
              </a:rPr>
              <a:t>Focusing on one of the primary mechanisms for the spread of the virus, multiple models were developed to show probable outcomes.  </a:t>
            </a:r>
          </a:p>
          <a:p>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Airborne transmission was found to be much further than originally surmised.  </a:t>
            </a:r>
          </a:p>
          <a:p>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The virus moved throughout </a:t>
            </a:r>
            <a:r>
              <a:rPr lang="en-US" sz="1400" dirty="0">
                <a:latin typeface="Arial Narrow" panose="020B0606020202030204" pitchFamily="34" charset="0"/>
                <a:ea typeface="Times New Roman" panose="02020603050405020304" pitchFamily="18" charset="0"/>
                <a:cs typeface="Times New Roman" panose="02020603050405020304" pitchFamily="18" charset="0"/>
              </a:rPr>
              <a:t>spaces by means of the controlled air stream and aerosol movement.</a:t>
            </a:r>
          </a:p>
          <a:p>
            <a:r>
              <a:rPr lang="en-US" sz="1400" b="0" i="0" dirty="0">
                <a:effectLst/>
                <a:latin typeface="Arial Narrow" panose="020B0606020202030204" pitchFamily="34" charset="0"/>
              </a:rPr>
              <a:t>Apr. 09, 2020 - 0:47 - Study from Aalto University, the Finnish Meteorological Institute, Technical and Innovation Center VTT and Helsinki University release results on study on coronavirus and air-borne particles. </a:t>
            </a:r>
          </a:p>
          <a:p>
            <a:r>
              <a:rPr lang="en-US" sz="1400" dirty="0">
                <a:effectLst/>
                <a:latin typeface="Arial Narrow" panose="020B0606020202030204" pitchFamily="34" charset="0"/>
                <a:ea typeface="Times New Roman" panose="02020603050405020304" pitchFamily="18" charset="0"/>
                <a:cs typeface="Times New Roman" panose="02020603050405020304" pitchFamily="18" charset="0"/>
                <a:hlinkClick r:id="rId2"/>
              </a:rPr>
              <a:t>The Aaltohttps://video.foxnews.com/v/6148387823001</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sz="29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6" name="Picture 4" descr="See the source image">
            <a:extLst>
              <a:ext uri="{FF2B5EF4-FFF2-40B4-BE49-F238E27FC236}">
                <a16:creationId xmlns:a16="http://schemas.microsoft.com/office/drawing/2014/main" id="{43F078E1-5559-476E-8800-0C05C06E5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702" b="-1"/>
          <a:stretch/>
        </p:blipFill>
        <p:spPr bwMode="auto">
          <a:xfrm>
            <a:off x="6713553" y="2494450"/>
            <a:ext cx="3997989" cy="18308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BBA47279-3F20-4D91-89C9-2E094EE42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53" y="4440162"/>
            <a:ext cx="3997990"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4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B1F737E-FA4E-40F4-B890-73B925CE3A22}"/>
              </a:ext>
            </a:extLst>
          </p:cNvPr>
          <p:cNvSpPr>
            <a:spLocks noGrp="1"/>
          </p:cNvSpPr>
          <p:nvPr>
            <p:ph type="title"/>
          </p:nvPr>
        </p:nvSpPr>
        <p:spPr>
          <a:xfrm>
            <a:off x="1047280" y="759805"/>
            <a:ext cx="10306520" cy="1325563"/>
          </a:xfrm>
        </p:spPr>
        <p:txBody>
          <a:bodyPr>
            <a:normAutofit/>
          </a:bodyPr>
          <a:lstStyle/>
          <a:p>
            <a:r>
              <a:rPr lang="en-US" sz="4000">
                <a:solidFill>
                  <a:srgbClr val="FFFFFF"/>
                </a:solidFill>
                <a:latin typeface="Arial Black" panose="020B0A04020102020204" pitchFamily="34" charset="0"/>
              </a:rPr>
              <a:t>COVID-19 – Additional Research on Airborne Transmission</a:t>
            </a:r>
          </a:p>
        </p:txBody>
      </p:sp>
      <p:sp>
        <p:nvSpPr>
          <p:cNvPr id="3" name="Content Placeholder 2">
            <a:extLst>
              <a:ext uri="{FF2B5EF4-FFF2-40B4-BE49-F238E27FC236}">
                <a16:creationId xmlns:a16="http://schemas.microsoft.com/office/drawing/2014/main" id="{BE3B12CF-3E22-41B5-96D4-E00CA9A8FE49}"/>
              </a:ext>
            </a:extLst>
          </p:cNvPr>
          <p:cNvSpPr>
            <a:spLocks noGrp="1"/>
          </p:cNvSpPr>
          <p:nvPr>
            <p:ph idx="1"/>
          </p:nvPr>
        </p:nvSpPr>
        <p:spPr>
          <a:xfrm>
            <a:off x="1424904" y="2494450"/>
            <a:ext cx="4419515" cy="3563159"/>
          </a:xfrm>
        </p:spPr>
        <p:txBody>
          <a:bodyPr>
            <a:normAutofit/>
          </a:bodyPr>
          <a:lstStyle/>
          <a:p>
            <a:r>
              <a:rPr lang="en-US" sz="1400" dirty="0">
                <a:latin typeface="Arial Narrow" panose="020B0606020202030204" pitchFamily="34" charset="0"/>
              </a:rPr>
              <a:t>Initial concern was related to the transmission of the virus in larger droplet sizes that had a predicted range of 6 feet; which became the basis of social distancing.</a:t>
            </a:r>
          </a:p>
          <a:p>
            <a:r>
              <a:rPr lang="en-US" sz="1400" dirty="0">
                <a:latin typeface="Arial Narrow" panose="020B0606020202030204" pitchFamily="34" charset="0"/>
              </a:rPr>
              <a:t>Additional research surmised that the infectious droplet nuclei could travel much further. (5 – 160+ Feet)</a:t>
            </a:r>
          </a:p>
          <a:p>
            <a:r>
              <a:rPr lang="en-US" sz="1400" dirty="0">
                <a:latin typeface="Arial Narrow" panose="020B0606020202030204" pitchFamily="34" charset="0"/>
              </a:rPr>
              <a:t>Wearing of masks helps reduce the spread of the virus however, more is needed to be done to remove the virus from the spaces in which we work, go to school, attend service, etc.</a:t>
            </a:r>
          </a:p>
          <a:p>
            <a:r>
              <a:rPr lang="en-US" sz="1400" dirty="0">
                <a:latin typeface="Arial Narrow" panose="020B0606020202030204" pitchFamily="34" charset="0"/>
              </a:rPr>
              <a:t>The ASHRAE’s Position Document on Infectious Aerosols made recommendations on Ventilation and Air-Cleaning Strategies which could decrease the spread of the virus.</a:t>
            </a:r>
            <a:endParaRPr lang="en-US" sz="1400" dirty="0"/>
          </a:p>
        </p:txBody>
      </p:sp>
      <p:pic>
        <p:nvPicPr>
          <p:cNvPr id="4098" name="Picture 2" descr="See the source image">
            <a:extLst>
              <a:ext uri="{FF2B5EF4-FFF2-40B4-BE49-F238E27FC236}">
                <a16:creationId xmlns:a16="http://schemas.microsoft.com/office/drawing/2014/main" id="{5F7DC7AE-9590-4BAA-8B41-6B323E8B8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561" b="1"/>
          <a:stretch/>
        </p:blipFill>
        <p:spPr bwMode="auto">
          <a:xfrm>
            <a:off x="7332606" y="2439157"/>
            <a:ext cx="3475698" cy="20360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C89A565-D188-479C-816A-7D6E9F493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448" y="4674760"/>
            <a:ext cx="3410856" cy="198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9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D036A27-D40B-4B97-8965-C88F5C812C05}"/>
              </a:ext>
            </a:extLst>
          </p:cNvPr>
          <p:cNvSpPr>
            <a:spLocks noGrp="1"/>
          </p:cNvSpPr>
          <p:nvPr>
            <p:ph type="title"/>
          </p:nvPr>
        </p:nvSpPr>
        <p:spPr>
          <a:xfrm>
            <a:off x="1047280" y="759805"/>
            <a:ext cx="10306520" cy="1325563"/>
          </a:xfrm>
        </p:spPr>
        <p:txBody>
          <a:bodyPr>
            <a:normAutofit fontScale="90000"/>
          </a:bodyPr>
          <a:lstStyle/>
          <a:p>
            <a:r>
              <a:rPr lang="en-US" sz="4000" dirty="0">
                <a:solidFill>
                  <a:srgbClr val="FFFFFF"/>
                </a:solidFill>
                <a:latin typeface="Arial Black" panose="020B0A04020102020204" pitchFamily="34" charset="0"/>
              </a:rPr>
              <a:t>COVID-19 – ASHRAE’s Position Document on Infectious Aerosols</a:t>
            </a:r>
            <a:br>
              <a:rPr lang="en-US" sz="2800" dirty="0">
                <a:solidFill>
                  <a:srgbClr val="FFFFFF"/>
                </a:solidFill>
                <a:latin typeface="Arial Black" panose="020B0A04020102020204" pitchFamily="34" charset="0"/>
              </a:rPr>
            </a:br>
            <a:endParaRPr lang="en-US" sz="2800"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EC7552A-A702-4049-9216-365D1D750BB3}"/>
              </a:ext>
            </a:extLst>
          </p:cNvPr>
          <p:cNvSpPr>
            <a:spLocks noGrp="1"/>
          </p:cNvSpPr>
          <p:nvPr>
            <p:ph idx="1"/>
          </p:nvPr>
        </p:nvSpPr>
        <p:spPr>
          <a:xfrm>
            <a:off x="1381896" y="2262221"/>
            <a:ext cx="4714104" cy="4394998"/>
          </a:xfrm>
        </p:spPr>
        <p:txBody>
          <a:bodyPr>
            <a:noAutofit/>
          </a:bodyPr>
          <a:lstStyle/>
          <a:p>
            <a:r>
              <a:rPr lang="en-US" sz="1400" dirty="0">
                <a:latin typeface="Arial Narrow" panose="020B0606020202030204" pitchFamily="34" charset="0"/>
              </a:rPr>
              <a:t>On 14 April 2020 ASHRAE published the Position Document on Infectious Aerosols</a:t>
            </a:r>
          </a:p>
          <a:p>
            <a:r>
              <a:rPr lang="en-US" sz="1400" dirty="0">
                <a:latin typeface="Arial Narrow" panose="020B0606020202030204" pitchFamily="34" charset="0"/>
              </a:rPr>
              <a:t>The intent of the paper was to inform and recommend strategies to HVAC Professionals as ASHRAE understood they “play an important role in protecting building occupants by interrupting the indoor dissemination of infectious aerosols with HVAC and LEV systems.”</a:t>
            </a:r>
          </a:p>
          <a:p>
            <a:r>
              <a:rPr lang="en-US" sz="1400" dirty="0">
                <a:latin typeface="Arial Narrow" panose="020B0606020202030204" pitchFamily="34" charset="0"/>
              </a:rPr>
              <a:t>Section 3.2 Ventilation and Air-Cleaning Strategies addresses ASHRAE’s recommendations. System designs and equipment could be used to interrupt the transmission routes of the virus.</a:t>
            </a:r>
          </a:p>
        </p:txBody>
      </p:sp>
      <p:pic>
        <p:nvPicPr>
          <p:cNvPr id="19" name="Picture 18">
            <a:extLst>
              <a:ext uri="{FF2B5EF4-FFF2-40B4-BE49-F238E27FC236}">
                <a16:creationId xmlns:a16="http://schemas.microsoft.com/office/drawing/2014/main" id="{CB6AD089-6DB0-4A49-9924-958E2D43FB5B}"/>
              </a:ext>
            </a:extLst>
          </p:cNvPr>
          <p:cNvPicPr>
            <a:picLocks noChangeAspect="1"/>
          </p:cNvPicPr>
          <p:nvPr/>
        </p:nvPicPr>
        <p:blipFill>
          <a:blip r:embed="rId2"/>
          <a:stretch>
            <a:fillRect/>
          </a:stretch>
        </p:blipFill>
        <p:spPr>
          <a:xfrm>
            <a:off x="7306534" y="2301261"/>
            <a:ext cx="3342470" cy="4314825"/>
          </a:xfrm>
          <a:prstGeom prst="rect">
            <a:avLst/>
          </a:prstGeom>
        </p:spPr>
      </p:pic>
    </p:spTree>
    <p:extLst>
      <p:ext uri="{BB962C8B-B14F-4D97-AF65-F5344CB8AC3E}">
        <p14:creationId xmlns:p14="http://schemas.microsoft.com/office/powerpoint/2010/main" val="287168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4469</TotalTime>
  <Words>2541</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akzidenz-grotesk</vt:lpstr>
      <vt:lpstr>Arial</vt:lpstr>
      <vt:lpstr>Arial Black</vt:lpstr>
      <vt:lpstr>Arial Narrow</vt:lpstr>
      <vt:lpstr>Calibri</vt:lpstr>
      <vt:lpstr>Calibri Light</vt:lpstr>
      <vt:lpstr>Roboto</vt:lpstr>
      <vt:lpstr>Office Theme</vt:lpstr>
      <vt:lpstr>COVID-19 – Research/Recommendations  a Brief Summary by  Michael D Orcutt, PE, LEED AP CosaTron Sales Manager </vt:lpstr>
      <vt:lpstr>COVID-19 VIRUS – Origin and Progression</vt:lpstr>
      <vt:lpstr>COVID-19 VIRUS – Worldwide Pandemic</vt:lpstr>
      <vt:lpstr>COVID-19 – Discovering Details and Recommendations</vt:lpstr>
      <vt:lpstr>COVID-19 – Preventative Measures</vt:lpstr>
      <vt:lpstr>COVID-19 – Transmission and Protection for Groups</vt:lpstr>
      <vt:lpstr>COVID-19 – Additional Research on Airborne Transmission</vt:lpstr>
      <vt:lpstr>COVID-19 – Additional Research on Airborne Transmission</vt:lpstr>
      <vt:lpstr>COVID-19 – ASHRAE’s Position Document on Infectious Aerosols </vt:lpstr>
      <vt:lpstr>COVID-19 – Mechanical System Modifications</vt:lpstr>
      <vt:lpstr>COVID-19 – Filtration – Disinfection a Task Force</vt:lpstr>
      <vt:lpstr>COVID-19 – Filtration – Disinfection - Electronic Air Cleaning Devices (EACDs)</vt:lpstr>
      <vt:lpstr>COVID-19 – Filtration – Disinfection - Electronic Air Cleaning Devices (EACDs)</vt:lpstr>
      <vt:lpstr>COVID-19 – Filtration – Disinfection CDC Position Emerging Technology</vt:lpstr>
      <vt:lpstr>COVID-19 – Filtration – Disinfection CDC Summary</vt:lpstr>
      <vt:lpstr>COVID-19 – Filtration – Disinfection Increased Ventilation</vt:lpstr>
      <vt:lpstr>COVID-19 – Filtration – Disinfection Increased Filtration</vt:lpstr>
      <vt:lpstr>COVID-19 – Filtration – Disinfection Coagulation “Growing Particulate Size”</vt:lpstr>
      <vt:lpstr>COVID-19 – Filtration – Disinfection Coagulation “Verifying Results”</vt:lpstr>
      <vt:lpstr>COVID-19 – Research/Recommendations  a Brief Summary by  Michael D Orcutt, PE, LEED AP CosaTron Sales Manager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 Research/Recommendations  a Brief Summary by  Michael D Orcutt, PE, LEED AP CosaTron Sales Manager </dc:title>
  <dc:creator>MDOrcutt</dc:creator>
  <cp:lastModifiedBy>Alex Longest</cp:lastModifiedBy>
  <cp:revision>26</cp:revision>
  <dcterms:created xsi:type="dcterms:W3CDTF">2020-09-18T18:33:15Z</dcterms:created>
  <dcterms:modified xsi:type="dcterms:W3CDTF">2020-11-10T20:52:16Z</dcterms:modified>
</cp:coreProperties>
</file>